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media/media7.m4a" ContentType="audio/unknown"/>
  <Override PartName="/ppt/media/media8.m4a" ContentType="audio/unknown"/>
  <Override PartName="/ppt/media/media9.m4a" ContentType="audio/unknown"/>
  <Override PartName="/ppt/notesSlides/notesSlide7.xml" ContentType="application/vnd.openxmlformats-officedocument.presentationml.notesSlide+xml"/>
  <Override PartName="/ppt/media/media10.m4a" ContentType="audio/unknown"/>
  <Override PartName="/ppt/notesSlides/notesSlide8.xml" ContentType="application/vnd.openxmlformats-officedocument.presentationml.notesSlide+xml"/>
  <Override PartName="/ppt/media/media11.m4a" ContentType="audio/unknown"/>
  <Override PartName="/ppt/notesSlides/notesSlide9.xml" ContentType="application/vnd.openxmlformats-officedocument.presentationml.notesSlide+xml"/>
  <Override PartName="/ppt/media/media12.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16.1: Refinding the Path Toward Utopia</a:t>
            </a:r>
          </a:p>
          <a:p>
            <a:pPr/>
            <a:r>
              <a:t>1800-1870 saw invention and innovation in technology and organization open the door open to a better world, one in which humanity was not desperately poor under the harrow of Thomas Malthus’s fears of limited resources, near-stagnant technology, and population pressure. 1870-1913 saw humanity walk through that door. </a:t>
            </a:r>
          </a:p>
          <a:p>
            <a:pPr/>
          </a:p>
          <a:p>
            <a:pPr/>
            <a:r>
              <a:t>1914-1948 or so saw the door half-close. There was the Great Depression. And there was the destruction of World Wars I and II. There were the civil and revolutionary wars—the last of which, China’s, did not come to an end until 1949. Growth in living standards over 1913-1938 was cut in half relative to 1870-1913, roughly back to or even below its 1800-1870 pace. Technology and organization were more used to kill and oppress than to free and enrich. Globalization went into reverse: countries raised barriers against imports to protect their own domestic producers. Wars sank ships. Wartime dislocations destroyed comparative advantages, and made investors and others wary of trying to construct new ones.</a:t>
            </a:r>
          </a:p>
          <a:p>
            <a:pPr/>
          </a:p>
          <a:p>
            <a:pPr/>
            <a:r>
              <a:t>There was not that much ground for optimism in the immediate aftermath of World War II. Looking around at ideological challenges, at political mechanisms, and at dilemmas of growth and distribution.</a:t>
            </a:r>
          </a:p>
          <a:p>
            <a:pPr/>
          </a:p>
          <a:p>
            <a:pPr/>
            <a:r>
              <a:t>One, the greater, totalitarianism had been scotched—Nazi Germany. But another, if lesser, flavor—Stalin’s and Mao’s versions of really-existing socialism—were growing. They were materially weak, and poor. But they were populous. And they had a disturbing ability to get people to endorse and fight for their cause by telling implausible lies—even about their own high cadres. Millions cheered in 1969 because the Maoists had rescued China from the traitorous American agent Liu Shaoqi: the Liu Shaoqi who had replaced Mao Zedong as President of trhe People’s Republic of China in 1959, and whom Mao had chosen as his own heir in 1961. And almost all believed it. And their rulers had some… disturbing tendencies. The don’t-rock-the-boat-peaceful-coexistence generation of leaders of the Soviet Union after Stalin were horrified to hear Mao claim that nuclear war would be good for civilization: half the world’s people would die, but those who were left would be socialists, and in two generations they would bring global population back to its then-2.7 billion—“The East Wind is prevailing over the West Wind”.</a:t>
            </a:r>
          </a:p>
          <a:p>
            <a:pPr/>
          </a:p>
          <a:p>
            <a:pPr/>
            <a:r>
              <a:t>Representative and parliamentary democracy looked in no better shape after World War II than it had been in 1914. The politicians who could rise in a system of representative democracy were those who told their slices of the electorate what it wanted to hear and delivered the goodies to rent-seeking interest groups: they were not the statesmen their countries needed. So it had been in the runups to World Wars I and II, in the aftermath of World War I, and in the Great Depression.</a:t>
            </a:r>
          </a:p>
          <a:p>
            <a:pPr/>
          </a:p>
          <a:p>
            <a:pPr/>
            <a:r>
              <a:t>The global economy would continue to deliver political and economic dislocations, and people would continue to not be happy. A market economy could deliver progress and growth at the cost of frequent depressions and “creative destruction” that swept away all positions, privileges, and rights that were not backed up by valuable property rights. As Karl Polanyi had argued, societies did not like that. And their reaction had delivered the catastrophes of 1914-1948. Would things be any different looking forward from the end of World War II?</a:t>
            </a:r>
          </a:p>
          <a:p>
            <a:pPr/>
          </a:p>
          <a:p>
            <a:pPr/>
            <a:r>
              <a:t>And yet the world picked up its mat and walked—nay, ran—forward towards true utopia.</a:t>
            </a:r>
          </a:p>
          <a:p>
            <a:pPr/>
          </a:p>
          <a:p>
            <a:pPr/>
            <a:r>
              <a:t>From 1938 to 1973 measured economic growth in the future G-7 jerked forward: not at the 0.7%/year pace of 1913-1938 or even the 1.42%/year pace of 1870-1913, but at an average pace of 3.0%/year. That is a material-wealth doubling-time of not the 100 years or so of 1913-1938 or even the 50 years of 1870-1913, but 23 years: less than a generation. The G-7 was three times as well-off in 1973 as it had been in 1938. Japan grew at a previously unseen 4.7%/year—in spite of Curtis LeMay’s firestorms and two atomic bombs that incinerated Japanese cities in 1944-1945. Canada and Italy grew at more than 3%/year. But they were not alone—Mexico and Spain as well as others achieved that rate of growth as well. The French call this period the Thirty Glorious Years: the Trentes Glorieuses.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16.1: Present at the Creation</a:t>
            </a:r>
          </a:p>
          <a:p>
            <a:pPr/>
            <a:r>
              <a:t>Somehow, after World War II, nearly everything went right. Interwar and pre-World War I rich-country governments had been hobbled by their rejection of any mission to ensure general prosperity. That doctrine of laissez-faire had started out as a weapon to dismantle aristocratic mercantilism and then turned into a weapon to fight progressive taxes, social insurance programs, and “socialism” more generally. After World War II it had evaporated. The Great Depression had, in the United States at least, convinced the middle class that it had powerful interests in common with the working class—hence social insurance and macroeconomic stabilization at full employment were things demanded from all political parties that sought votes. And the totalitarian threat from Stalin’s Soviet Union across the Iron Curtain created the North Atlantic alliance willing to follow America’s lead.</a:t>
            </a:r>
          </a:p>
          <a:p>
            <a:pPr/>
          </a:p>
          <a:p>
            <a:pPr/>
            <a:r>
              <a:t>So much good luck in one package was unexpected, and is still to marvel at.  </a:t>
            </a:r>
          </a:p>
          <a:p>
            <a:pPr/>
          </a:p>
          <a:p>
            <a:pPr/>
            <a:r>
              <a:t>16.1.1: The End of Laissez-Faire</a:t>
            </a:r>
          </a:p>
          <a:p>
            <a:pPr/>
            <a:r>
              <a:t>16.1.1.1: Laissez-Faire’s Career</a:t>
            </a:r>
          </a:p>
          <a:p>
            <a:pPr/>
            <a:r>
              <a:t>Laissez-faire had been the idea that the government should simply let the economy alone. The government should step back, limiting its economic role to the enforcement of contracts and protection of property rights. All beyond the duties of the “night-watchman state”—all beyond enforcement of contracts and protection of property rights—was “intervention” into the economy, and was guilty until proven innocent. Truth be told, laissez-faire was never the policy recommendation of any near-consensus of economists. Laissez-faire was, rather, what other people thought and wrote that governments had applied and economists had taught. </a:t>
            </a:r>
          </a:p>
          <a:p>
            <a:pPr/>
          </a:p>
          <a:p>
            <a:pPr/>
            <a:r>
              <a:t>Nevertheless it had been a very powerful doctrine. Always in the background and often in the foreground it constantly resisted expansions of taxation, of regulation, and of the state—especially those aimed at redistributing income and wealth in a progressive direction—up until the Great Depression. Whenever there was a cruelty or a disorder in the market that might be alleviated by regulation or some other form of government regulation, there would be those who would sagely write that any such would do more harm than good—have a perverse effect. There would be an Andrew Carnegie to explain why wide inequalities in the income distribution would be for the best. There would be a Joseph Schumpeter to explain to his students that the 20%-plus unemployment of the Great Depression was a good, healthy thing.</a:t>
            </a:r>
          </a:p>
          <a:p>
            <a:pPr/>
          </a:p>
          <a:p>
            <a:pPr/>
            <a:r>
              <a:t>The idea had been politically and sociologically useful to the rising and then dominant business classes from the late 1700s to the 1900s. At the start it was a weapon against the previous land-military-church aristocracy that had crafted the forms of government to enhance their own wealth and power. At the end it was an equally powerful weapon against demands from working classes for a larger share of the pie, especially when buttressed by the social darwinist claims that, again in Keynes’s words: “interferences… [were] not merely inexpedient, but impious, as calculated to retard the onward movement of the mighty process by which we ourselves had risen, like Aphrodite, out of the primeval slime…”</a:t>
            </a:r>
          </a:p>
          <a:p>
            <a:pPr/>
          </a:p>
          <a:p>
            <a:pPr/>
            <a:r>
              <a:t>But by the 1950s it was Republican American President Dwight Eisenhower who wrote, in a letter to his brother Edgar, that laissez-faire was dead, and that attempts to resurrect it were simply “stupid::</a:t>
            </a:r>
          </a:p>
          <a:p>
            <a:pPr/>
          </a:p>
          <a:p>
            <a:pPr/>
            <a:r>
              <a:t>It is quite clear that the Federal government cannot avoid or escape responsibilities which the mass of the people firmly believe should be undertaken…. If a rule of reason is not applied… we will lose everything…. This is what I mean by my constant insistence upon “moderation” in government. Should any political party attempt to abolish social security, unemployment insurance, and eliminate labor laws and farm programs, you would not hear of that party again in our political history. There is a tiny splinter group, of course, that believes you can do these things. Among them are H. L. Hunt (you possibly know his background), a few other Texas oil millionaires, and an occasional politician or business man from other areas. Their number is negligible and they are stupid…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16.1.2: Leninist and Fascist Alternatives</a:t>
            </a:r>
          </a:p>
          <a:p>
            <a:pPr/>
            <a:r>
              <a:t>if you had told anyone before 1930 that by the end of the 1930s laissez-faire would have been dead as a doctrine for guiding economic policy, they would probably have jumped to the conclusion that the end of laissez-faire meant the arrival of some form of Leninist socialism: the end of the market economy, and its replacement by a socialized, militarized economy in which the government owned everything of value and directed who should go where and work on what. There was fear of—and hope for—the alternative to laissez-faire would be some organized collectivist Leninist dystopia or utopia.</a:t>
            </a:r>
          </a:p>
          <a:p>
            <a:pPr/>
          </a:p>
          <a:p>
            <a:pPr/>
            <a:r>
              <a:t>Had not the years leading up to 1929 seen the increased monopolization and concentration of the economy? Were not the largest firms in 1929 bigger than whole economies had been half a century earlier? Did not major investment banking firms like J.P. Morgan and Company (in the U.S.), the Deutsche Bank (in Germany), or the Yasuda zaibatsu (in Japan) exercise a remarkable amount of command and control over the economy’s large-scale investment decisions? As Vladimir Lenin had written during World War I:</a:t>
            </a:r>
          </a:p>
          <a:p>
            <a:pPr/>
          </a:p>
          <a:p>
            <a:pPr/>
            <a:r>
              <a: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a:p>
          <a:p>
            <a:pPr/>
            <a:r>
              <a:t>Lenin—and many others—had seen socialism already fully built in the large organizations of vertically-integrated manufacturing firms and in the loose financial empires of bankers: the new economy in the womb of the old. Laissez-faire advocates had promised that the market economy could deliver. And in the 1930s it had not. It was time for socialism. And by 1945 there was a socialism up and running in the USSR. Lenin and Stalin’s brand of socialism had turned a country of peasants, animal-powered small farms, and craftsmen into a country of industrial workers, machine-powered collective firms, and factories. They had—they claimed—done in one generation the economic transformation that had taken five generations in Britain. And it was theiur, not the Johnny-come-latelies who has only dared put troops into northwest Europe in the final year before the Nazi collapse, citizens who had spent the blood that had won World War II against the Nazis.</a:t>
            </a:r>
          </a:p>
          <a:p>
            <a:pPr/>
          </a:p>
          <a:p>
            <a:pPr/>
            <a:r>
              <a:t>Into the 1950s, many outside the USSR—take left-wing economist Paul Sweezy, fired from Stanford for being a communist during the McCarthy era even as the establishment pontificated about the importance of maintaining academic freedom for one—would confidently predict that Leninist socialism and government planning would deliver a more efficient allocation of productive forces and a faster rate of economic growth than any alternative system.Many who feared Leninist socialism as destructive of human liberty, happiness, and high mass consumption agreed that the USSR and its satellites were likely to forge ahead in total and per capita production. Really existing state socialism had inefficiencies, but market economies—as the Great Depression had proved—had gross inefficiencies too. And even if centrally-planned economies of scale did not outweigh inefficiencies from abandoning market coordination, a centrally-planned economy would have no difficulty in attaining a high rate of investment. Paul Samuelson—no Leninist he—had the leading post-World War II American economics textbook. Up until the late 1960s its forecasts showed the USSR surpassing the American economy in production per head well before 2000.</a:t>
            </a:r>
          </a:p>
          <a:p>
            <a:pPr/>
          </a:p>
          <a:p>
            <a:pPr/>
            <a:r>
              <a:t>Perhaps in the 1930s some form of fascism might have been seen as an alternative mode than some Leninist really-existing socialism. Preserve some traditional orders and hierarchies, prioritize the ethno-nation and its resentments of outsiders who did not fully belong to the national community over the class as the organizing principle, prioritize full employment rather than financial orthodoxy, and have a strong leader knock heads and purge bodies to keep those who wanted to nationalize property under the bureaucratic control of the government out of power—perhaps that was the wave of the future that could resist really-existing socialism. Certainly many in Europe who feared Lenin and Stalin thought so. Right-wing economist Ludwig von Mises wrote: “Fascism and similar movements aiming at the establishment of dictatorships are full of the best intentions and that their intervention has, for the moment, saved European civilization. The merit that Fascism has thereby won for itself will live on eternally in history…” Right-wing anti-socialist, anti-liberal, and anti-Nazi political philosopher Leo Strauss called for fighting against Hitler on the basis of the “principles of the right, that is from fascist, authoritarian and imperial principles…”—although, for Strauss, the “fascist principles” he was thinking of those may well have been those of the Roman Republic rather than those of Mussolini. But fascism was defeated in World War II.</a:t>
            </a:r>
          </a:p>
          <a:p>
            <a:pPr/>
          </a:p>
          <a:p>
            <a:pPr/>
            <a:r>
              <a:t>What then was the alternative that was to replace laissez-faire? It was social democracy. It was the mixed economy. It was a Keynesian escape hatch that combined market economies with a dose of light central planning, public funding of programs to advance societal well-being, and progressive taxation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But what succeeded laissez faire was not socialism but something called the “mixed economy.” That had by the end of World War II become the dominant ideology in the world economy’s North Atlantic industrial core. That provided North America and western Europe with a Keynesian escape hatch from what had been insoluble crises and contradictions in the interwar period.</a:t>
            </a:r>
          </a:p>
          <a:p>
            <a:pPr/>
          </a:p>
          <a:p>
            <a:pPr/>
            <a:r>
              <a:t>Some countries attempted to exit depression through the Keynesian escape hatch  in the 1930s. They had indeed done relatively well. The Great Depression was relatively mild in countries that had devalued their currencies early, printed money and inflated their price levels, ensured low interest rates, and had run large budget deficits. World War II provided further proof: In the United States unemployment had been called “structural” or “permanent” during the 1930s, and had appeared immune to the self-adjusting forces of the market as well as to the entire armament of the New Deal. That unemployment vanished entirely in the 1940s under the pressure of vastly expanded government spending. The United States fought World War II without reducing the real value of civilian consumption: all U.S. war production came from new capacity, or from capacity that stood idle at the end of the 1930s. </a:t>
            </a:r>
            <a:br/>
            <a:br/>
            <a:r>
              <a:t>In retrospect, the accidentally Keynesian policies of moderate expansion, inﬂation, and devaluation in the interwar period might have owed some of their success to the fact that they were the exception rather than the rule. To the extent that the background assumptions of gold standard discipline and deflation remained in force, accidentally “Keynesian” might have been more effective when implemented against this background. But there was a catch-22: any strong attachment to gold-standard principles would ensure that Keynesian policies would not be systematically undertaken—for central bankers and politicians shared the same background assumption about how the world should work.</a:t>
            </a:r>
          </a:p>
          <a:p>
            <a:pPr/>
          </a:p>
          <a:p>
            <a:pPr/>
            <a:r>
              <a:t>One way to read Keynes’s General Theory is as a confident prediction that all that was needed in order to remove the major deficiencies of laissez-faire were relatively minor reforms, and that such relatively minor reforms could successfully stabilize the economy with nearly-perpetual full employment. An activist welfare-state government with a commitment to full employment had the tools to level the distribution of income, eliminate Great Depressions, and could put economies back onto the road to utopia. If governments would only lower interest rates and spend money freely (without raising taxes) in times when total demand was low and raise interest rates and raise taxes (without spending) in times when total demand was high, Great Depressions could be avoided. </a:t>
            </a:r>
          </a:p>
          <a:p>
            <a:pPr/>
          </a:p>
          <a:p>
            <a:pPr/>
            <a:r>
              <a:t>Thus Keynes won the bet he had placed in his General Theory, claiming that his plans for “adjusting to one another the propensity to consume and the inducement to invest… as the only practicable means of avoiding the destruction of existing economic forms in their entirety and as the condition of the successful functioning of individual initiative”, and pointing out that as long as full employment could be maintained: “there will still remain a wide field for the exercise of private initiative and responsibility” where “the traditional advantages of individualism will still hold good”.</a:t>
            </a:r>
          </a:p>
          <a:p>
            <a:pPr/>
          </a:p>
          <a:p>
            <a:pPr/>
            <a:r>
              <a:t>And, indeed, when you look closely at what the critics of the Keynesian order were saying, many of them were engaged in simply “saving the phenomena”. For example, Milton Friedman promoted monetary policy and eschewed fiscal policy as a stabilization tool. He believed that correctly carrying out a stabilizing monetary policy was simple, that fiscal policy was less effective than monetary policy, and that the that deficit spending associated with the use of fiscal policy to ensure full employment carried long-run dangers of its own in the form of ultimate fiscal insolvency. It turned out he was wrong: correctly carrying out a stabilizing monetary policy was not at all simple. But at the bottom the message was the same: a government that intervened on as large a scale to guide spending could guard the economy against Great Depressions without succumbing to the trap of socialist ideals leading to an over-mighty government that would in the end destroy political liberty and economic prosperity. It was just that Milton Friedman claimed that such intervention was not intervention at all, but only following a “neutral” monetary policy.</a:t>
            </a:r>
          </a:p>
          <a:p>
            <a:pPr/>
          </a:p>
          <a:p>
            <a:pPr/>
            <a:r>
              <a:t>In the first post-World War II generation the Keynesian escape hatch provided governments, polities, and economies with what seemed like a miraculous solution to all the interwar dilemmas. It was no accident that U.S. Secretary of State Dean Acheson titled his memoirs Present at the Creation, for he and his peers truly had been present at the creation of an extraordinarily fruitful framework of political and economic institutions</a:t>
            </a:r>
          </a:p>
          <a:p>
            <a:pPr/>
            <a:r>
              <a:t>	</a:t>
            </a:r>
          </a:p>
          <a:p>
            <a:pPr/>
            <a:r>
              <a:t>So how did it happen that the first post-World War II generation of governments found their way to adopting the policies that led through the Keynesian escape hatch? And why was Keynes so right—why were his policy recommendations so apt for the post-World War II world?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A first, very important factor helping to make post-World War II economic reconstruction a success was the shadow of the past. Post-World War II reconstruction took place against the background catastrophe of World War II and of the preceding Great Depression. </a:t>
            </a:r>
          </a:p>
          <a:p>
            <a:pPr/>
            <a:r>
              <a:t>	</a:t>
            </a:r>
          </a:p>
          <a:p>
            <a:pPr/>
            <a:r>
              <a:t>The political and economic struggle between parties and classes in interwar Europe had ended in the mutual ruin of the contending parties. Right-wing factions had wanted low wages, no welfare state, stable prices (along with social order and nationalist self-assertion); left-wing factions had wanted high wages and an extensive welfare state. The far left had no tolerance for the near left. Mainline politicians in the interwar period, whether social democrats looking forward to the implementation of the socialist Gotha Program or Clause IV, or right-wing politicians interested in demolishing the embryonic welfare state and restoring traditional authorities, had looked forward to establishing their vision of the distribution of wealth and the role of the government by overrunning opposition—at the ballot box if possible, and through street violence and purges if necessary. The end of this political and economic struggle had been the rise of fascism and Nazism, which had benefitted no one.</a:t>
            </a:r>
          </a:p>
          <a:p>
            <a:pPr/>
            <a:r>
              <a:t>	</a:t>
            </a:r>
          </a:p>
          <a:p>
            <a:pPr/>
            <a:r>
              <a:t>The magnitude of Depression-era unemployment also shifted politicians’, industrialists’, and bankers’ beliefs about the key goals of economic policy. Before the Depression a stable currency and exchange rate were key. But after the Depression even the bankers recognized that a high overall level of employment was more important than avoiding inflation: universal bankruptcy and mass unemployment were bad for workers, but they were worse for capitalists and bankers. </a:t>
            </a:r>
          </a:p>
          <a:p>
            <a:pPr/>
            <a:r>
              <a:t>	</a:t>
            </a:r>
          </a:p>
          <a:p>
            <a:pPr/>
            <a:r>
              <a:t>Thus entrepreneurs, the owners and managers of real capital—industry—and even the bankers found that they gained, not lost, from a commitment to maintain high employment first. High employment meant high capacity utilization. Rather than seeing tight labor markets erode proﬁt margins by raising wages, owners of property saw high demand spread ﬁxed costs out over more commodities and so increase proﬁtability.</a:t>
            </a:r>
          </a:p>
          <a:p>
            <a:pPr/>
            <a:r>
              <a:t>	</a:t>
            </a:r>
          </a:p>
          <a:p>
            <a:pPr/>
            <a:r>
              <a:t>There is a sense in which Christian and social democracy, the twin political powers of the post-World War II world, evaded class-conﬂict based dilemmas of the interwar and pre-World War I politics because the shock of the Great Depression shifted politics from a concern over redistribution to a concern over production. All would lose heavily from another Great Depression. It seemed much more worthwhile to compromise, and to pursue policies that would enlarge the pie to be distributed rather than for either side—either the left or the right—to engage in substantial redistribution. For all parties the post-World War II mission became, in Charles Maier’s words:</a:t>
            </a:r>
          </a:p>
          <a:p>
            <a:pPr/>
          </a:p>
          <a:p>
            <a:pPr/>
            <a:r>
              <a:t>one of expanding aggregate economic performance and eliminating poverty by enriching everyone, not one of redressing the balance among economic classes or political parties. The true dialectic was not one of class against class, but waste versus abundance.</a:t>
            </a:r>
          </a:p>
          <a:p>
            <a:pPr/>
          </a:p>
          <a:p>
            <a:pPr/>
            <a:r>
              <a:t>It is very hard to argue that accepting the “mixed economy” was a mistake for anyone. Had either owners or workers tried to hold out for more—as they did in the interwar period—they might well have ended up with far less. How far down must one go in the income distribution to ﬁnd citizens of the United States or West Germany who were worse off in 1990, in a material sense, than the average citizen of Czechoslovakia was then, when the Iron Curtain fell?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16.2.3.2: Post-World War II Western Europe in a Latin American Mirror</a:t>
            </a:r>
          </a:p>
          <a:p>
            <a:pPr/>
            <a:r>
              <a:t>There is an alternative scenario—an alternate universe—another branch on the universe’s quantum wave function, overlapping ours in space and time yet as invisible to us in the sense that a radio tuned to 99.7 hears that only and is oblivious to 104.5—that saw the maintenance and expansion of wartime controls in order to guard against substantial shifts in income distribution. The late 1940s and early 1950s might have seen the creation in Western Europe of allocative bureaucracies to ration scarce foreign exchange. It might have seen the imposition of price controls on exportables in order to protect the living standards of urban working classes—as happened in various countries Latin America, which nearly stagnated in the two decades after World War II.</a:t>
            </a:r>
          </a:p>
          <a:p>
            <a:pPr/>
          </a:p>
          <a:p>
            <a:pPr/>
            <a:r>
              <a:t>Consider Argentina. Before the war, Argentina had been as rich as Continental Europe. In 1913 Buenos Aires was among the top 20 cities of the world in telephones per capita. In 1929 Argentina had been perhaps fourth in density of motor vehicles per capita, with approximately the same number of vehicles per person as France or Germany. Argentina from 1870-1945 was a country in the same class as Canada or Australia. Yet after World War II, Argentina grew very much more slowly than France or Germany, rapidly falling from the ranks of the First World to the Third. Features of the international environment benefitting post-WWII Europe—the rapid growth of world trade under the Bretton Woods system, for example—offered the same potential benefits to post-World War II Argentina.</a:t>
            </a:r>
          </a:p>
          <a:p>
            <a:pPr/>
          </a:p>
          <a:p>
            <a:pPr/>
            <a:r>
              <a:t>Might western Europe have followed a similar post-WWII trajectory? In Carlos Díaz-Alejandro’s estimation, four factors set the stage for Argentina’s relative decline: a politically-active and militant urban industrial working class, economic nationalism, sharp divisions between traditional elites and poorer strata, and a government used to exercising control over goods allocation that viewed the price system as a tool for redistributing wealth rather than for regulating the pattern of economic activity.</a:t>
            </a:r>
            <a:br/>
            <a:br/>
            <a:r>
              <a:t>From the perspective of 1947, the political economy of Western Europe would lead one to think that it was at least as vulnerable as Argentina.</a:t>
            </a:r>
          </a:p>
          <a:p>
            <a:pPr/>
          </a:p>
          <a:p>
            <a:pPr/>
            <a:r>
              <a:t>Yet Europe avoided these traps. By 1949 national income per capita in Britain, France, and Germany had recovered to within a hair of pre-war levels. By 1951, six years after the war and at the effective end of the Marshall Plan, national incomes per capita were more than 10 percent above pre-war levels. Measured by the yardstick of the admittedly imperfect national product estimates, the three major economies of Western Europe had achieved a degree of recovery that post-World War I Europe had not reached in the 11 years separating World War I from the Great Depression.</a:t>
            </a:r>
          </a:p>
          <a:p>
            <a:pPr/>
          </a:p>
          <a:p>
            <a:pPr/>
            <a:r>
              <a:t>No central bank or government pursued monetary orthodoxy so aggressively to roll back price and wage increases and preserve the real wealth of rentiers. Struggles over the distribution of income and wealth in “wars of attrition” were less virulent, in large part because memories of the disastrous consequences of the aggressive pursuit of redistributional goals during the interwar period made moderation appear more attractive to all. French, Italian, Low Countries, and West German growth during the post-World War II boom raised national product per capita at rates that far exceeded pre-World War II, pre-1929, or even pre-1913 trends. “Supergrowth,” Charles Kindleberger has termed it.</a:t>
            </a:r>
          </a:p>
          <a:p>
            <a:pPr/>
          </a:p>
          <a:p>
            <a:pPr/>
            <a:r>
              <a:t>Western Europe’s mixed economies built substantial redistributional systems. But they built these systems on top of and not as replacements for market allocations of goods and factors. Though there was support for the restoration of a market economy in Western Europe, it was far from universal. Wartime controls were viewed as exceptional policies for exceptional times, but it was not clear what was to replace them. Communist and some Socialist ministers opposed a return to the market. It was not clear when, or even if, the transition would take place. Yet it did.</a:t>
            </a:r>
          </a:p>
          <a:p>
            <a:pPr/>
          </a:p>
          <a:p>
            <a:pPr/>
            <a:r>
              <a:t>Post-World War II Europe was very far indeed from laissez faire. Government ownership of utilities and heavy industry was substantial. Government redistributions of income were large. The magnitude of the “safety nets” and social insurance programs provided by the post-World War II welfare states were far beyond anything that had been thought possible before World War I. But these large welfare states were accompanied by financial stability, and by substantial reliance on market processes for allocation and exchange.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Boom in the 1950s and 1960s the western European economies certainly did.</a:t>
            </a:r>
          </a:p>
          <a:p>
            <a:pPr/>
          </a:p>
          <a:p>
            <a:pPr/>
            <a:r>
              <a:t>Even the most casual glance at numbers and growth rates reveals that growth and recovery after World War II was astonishingly rapid. Considering the three largest Western European economies—Britain, France, and Germany—the Second World War inﬂicted much more damage and destruction on a much wider area than the First. And (except for France) manpower losses were greater in World War II as well. The war ended with 24 percent of Germans born in 1924 dead or missing, and 31 percent disabled; post-war Germany contained 26 percent more women than men. </a:t>
            </a:r>
          </a:p>
          <a:p>
            <a:pPr/>
          </a:p>
          <a:p>
            <a:pPr/>
            <a:r>
              <a:t>Yet the pace of post-World War II recovery soon surpassed that seen after World War I. By 1949 average GNP per capita in the three large countries had recovered to within a hair of its pre-war level, and in comparative terms recovery was two years ahead of its post-World War I pace. By 1951, six years after the war, GNP per capita was more than ten percent above its pre-war level, a degree of recovery that post-World War I Europe did not reach in the eleven post-World War I years before the Great Depression began. What post-World War II Europe accomplished in six years had taken post-World War I Europe sixteen.</a:t>
            </a:r>
            <a:br/>
            <a:br/>
            <a:r>
              <a:t>The restoration of financial stability and the free play of market forces launched the European economy onto a more-than-two-decade-long path of unprecedented rapid growth. European economic growth between 1953 and 1973 was twice as fast as for any comparable period before or since. The growth rate of GDP was 2 percent per annum between 1870 and 1913 and 2.5 percent per annum between 1922 and 1937. In contrast, growth accelerated to an astonishing 4.8 percent per year between 1953 and 1973, before slowing to half that rate from 1973 to 1979. </a:t>
            </a:r>
            <a:br/>
            <a:br/>
            <a:r>
              <a:t>Moreover, the post-World War II recovery did more than just rapidly restore Western Europe to its previous peacetime long-run growth path. French and German growth during the long-post World War II boom carried total production per capita to levels that far outstripped their economies’ pre-1929 or even pre-1913 growth trends. In both France and West Germany labor productivity had outstripped their pre-1913 trends by 1955, and thereafter saw no noticeable slackening of growth. The dynamic of western European growth after World War II is an order of magnitude stronger than had hitherto been seen.</a:t>
            </a:r>
          </a:p>
          <a:p>
            <a:pPr/>
          </a:p>
          <a:p>
            <a:pPr/>
          </a:p>
          <a:p>
            <a:pPr/>
            <a:r>
              <a:t>16.3.1.1: The Transformation of West Germany</a:t>
            </a:r>
          </a:p>
          <a:p>
            <a:pPr/>
            <a:r>
              <a:t>Consider, as an example, the west German economy. Recovery in the 1940s can be understood as recovering the productive capacity that had existed before the war, with the added benefit of an extra decade and a half’s worth of technology. But the German economy in the 1950s crashed through the output-per-capita levels that would have been projected by someone connecting pre-World War II peaks, and has come to rest since 1973 at about its pre-1913 growth rate, at a level of output-per-capita some forty percent higher than projected from pre-World War II experience. The magnitude of the boom came as a surprise to the Germans. The real value of a basket of German stocks multiplied eightfold during the 1950s. Unemployment in 1950 was ten percent. By 1960 it was down to one percent of the labor force. This reduction of unemployment from double-digit levels to zero-digit levels took place with no sign of inflation or excess demand pressure at all: the average inflation rate from 1949 to 1970 was 1.7 percent per year. And this reduction of unemployment did not trigger anything like the degree of labor strife that had characterized pre-World War II (and pre-World War I) Germany.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International monetary disorder—financial crises, devaluations, hyperinflations, trade restrictions for balance-of-payments reasons—had been a principal obstacle to recovery after World War I. The international monetary system has relatively little role in the history-of-events of the generation after World War II because not much went wrong: another example of the principle that “happy is the land that has no history.”</a:t>
            </a:r>
            <a:br/>
            <a:br/>
            <a:r>
              <a:t>When the delegations—the American delegation headed by Treasury Assistant Secretary Harry Dexter White, the British delegation headed by John Maynard Keynes, and the other delegations—met in the somewhat faded and substantially under-plumbinged mountain resort of Bretton Woods, New Hampshire, to build a post-WWII international monetary system, their minds were focused on what they saw as the lessons of the interwar period. </a:t>
            </a:r>
          </a:p>
          <a:p>
            <a:pPr/>
          </a:p>
          <a:p>
            <a:pPr/>
            <a:r>
              <a:t>Keynes and White drew somewhat different lessons from the interwar period. </a:t>
            </a:r>
          </a:p>
          <a:p>
            <a:pPr/>
          </a:p>
          <a:p>
            <a:pPr/>
            <a:r>
              <a:t>Keynes looked forward to a world in which countries could change their exchange rate parities relatively freely, and foresaw the application of trade and exchange restrictions in order to keep the requirements of the balance of payments from interfering with the pursuit of full employment. He looked to an International Monetary Fund that would provide extensive balance-of-payments financing (“subject to increasingly demanding conditionality and penalty interest rates” imposed on both trade-surplus and trade-deficit countries). </a:t>
            </a:r>
          </a:p>
          <a:p>
            <a:pPr/>
          </a:p>
          <a:p>
            <a:pPr/>
            <a:r>
              <a:t>White, by contrast looked forward to a world of free capital flows and fixed and rarely-adjusted exchange rates. In White’s conception, countries would be allowed to change their exchange rates only if the IMF permitted it.</a:t>
            </a:r>
          </a:p>
          <a:p>
            <a:pPr/>
          </a:p>
          <a:p>
            <a:pPr/>
            <a:r>
              <a:t>The Bretton Woods system that they wound up constructing departed from the gold standard in three interlinked ways:</a:t>
            </a:r>
          </a:p>
          <a:p>
            <a:pPr/>
          </a:p>
          <a:p>
            <a:pPr/>
            <a:r>
              <a:t>	1.	Exchange rates were fixed and pegged, but the pegs were adjustable in response to “fundamental disequilibrium.” The idea was to avoid a situation like that of Britain in the late 1920s, when either devaluation or deflation is called for, and adherence to the rules of the game of the gold standard would force deflation and a prolonged depression. </a:t>
            </a:r>
          </a:p>
          <a:p>
            <a:pPr/>
            <a:r>
              <a:t>	2.	Countries were allowed to adjust their currencies by up to ten percent—after consulting with the IMF—in cases of “fundamental disequilibrium,” although larger changes were supposed to wait upon formal IMF approval. </a:t>
            </a:r>
          </a:p>
          <a:p>
            <a:pPr/>
            <a:r>
              <a:t>	3.	Controls on international capital flows were explicitly allowed: Keynes and White had no desire to see international speculators move exchange rates and upset governments’ policies. </a:t>
            </a:r>
          </a:p>
          <a:p>
            <a:pPr/>
          </a:p>
          <a:p>
            <a:pPr/>
          </a:p>
          <a:p>
            <a:pPr/>
            <a:r>
              <a:t>16.3.2.2: The International Monetary Fund</a:t>
            </a:r>
          </a:p>
          <a:p>
            <a:pPr/>
            <a:r>
              <a:t>The International Monetary Fund was established to be a referee. Countries were supposed to maintain ﬁxed exchange rate parities vis-a-vis one another. But when one country ran a persistent balance of payments deﬁcit that threatened to exhaust its reserves, it could borrow from the IMF. The IMF would extend financial support to countries that needed more reserves to ride out a temporary balance-of-payments deficit. But the IMF would also be the judge of whether “fundamental disequilibrium” existed—and thus of whether exchange rate pegs should be changed, and whether policies or the level of the exchange rate needed to be changed to restore balance.</a:t>
            </a:r>
          </a:p>
          <a:p>
            <a:pPr/>
          </a:p>
          <a:p>
            <a:pPr/>
            <a:r>
              <a:t>The Bretton Woods pegged the dollar to gold at $35 a (troy) ounce, and pegged other currencies to the dollar. As long as American policy makers’ commitment to the Bretton Woods parity remained firm, limits were placed on the extent of inflationary policies. As long as European policy makers were loath to devalue against the dollar, limits were placed on their policies as well. Price expectations were stabilized. Inflation, where it surfaced, was more likely to be regarded as transitory. Consequently, increased pressure of demand was less likely to translate into higher prices than into higher output, and higher employment—as long as the system held.</a:t>
            </a:r>
          </a:p>
          <a:p>
            <a:pPr/>
          </a:p>
          <a:p>
            <a:pPr/>
            <a:r>
              <a:t>The system held—barely. The Bretton Woods system did not work as designed. Even from the beginning the idea of an adjustable peg proved to be, as Eichengreen puts it, an “oxymoron.” Moreover, the IMF’s ability to oversee what was going on and to pressure countries to adopt system-stabilizing policies soon proved very limited. And the IMF’s resources were always much too small.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As the first post-World War II generation turned into the second, and as  industries in the industrial core became more and more mechanized—more and more characterized by “mass production”—they should have become more and more vulnerable to foreign competition from other, lower wage countries. If Ford could redesign production so that unskilled assembly line workers do what skilled craftsmen used to do, why couldn’t Ford also-or someone else-redesign production so that it could be carried out by low wage Peruvians or Poles or Kenyans rather than by Americans, who are extraordinarily expensive labor by world standards?</a:t>
            </a:r>
            <a:br/>
            <a:br/>
            <a:r>
              <a:t>Industries did migrate from the rich industrial core to the poor periphery. But in the first post-WWII generation or two they did so surprisingly slowly. One reason was added risk: political risk of all kinds tends to make investors wary of committing their money in places where it is easy to imagine political disruptions from the left or the right. Moreover, there were substantial advantages for a ﬁrm in keeping production in the industrial core, near to other machines and near other factories making similar products. It was much easier to keep the machines running. A reliable electric power grid was much more likely to be found in the industrial core. And so were the services of specialists needed to ﬁx the many things that can go wrong-minimum efﬁcient scale for an industrial civilization can be far larger than the apparent minimum efﬁcient scale for a plant. </a:t>
            </a:r>
            <a:br/>
            <a:br/>
            <a:r>
              <a:t>These factors were an order of magnitude more important for industries that are in technological ﬂux than for those that have a settled, relatively unchanging technology. A principal advantage of locating near the ﬁrms that make your machines came from the interchange and feedback of users and producers-feedback that is valuable only if designs are still evolving. And the principal advantage of a machine-knowing and relatively well-educated labor force was the ability to adapt to using slightly different machines in somewhat different ways—once again, valuable only if small changes are constantly being made. </a:t>
            </a:r>
          </a:p>
          <a:p>
            <a:pPr/>
          </a:p>
          <a:p>
            <a:pPr/>
            <a:r>
              <a:t>As industries reached technological maturity, freeze their production processes into set patterns, and become businesses in which sales are made on the basis of the lowest price, they did tend to migrate to the periphery of the world economy: handed down to poorer countries as, in the words of a Japanese development advisor, older siblings hand down to younger ones clothes they no longer need.</a:t>
            </a:r>
          </a:p>
          <a:p>
            <a:pPr/>
          </a:p>
          <a:p>
            <a:pPr/>
            <a:r>
              <a:t>And all this was to change later on, as the world economy entered the post-1990 age of value chains.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0"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4.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6.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4.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7.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 Id="rId5" Type="http://schemas.openxmlformats.org/officeDocument/2006/relationships/image" Target="../media/image50.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 Id="rId5" Type="http://schemas.openxmlformats.org/officeDocument/2006/relationships/image" Target="../media/image55.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4.png"/><Relationship Id="rId6" Type="http://schemas.openxmlformats.org/officeDocument/2006/relationships/audio" Target="../media/media7.m4a"/><Relationship Id="rId7" Type="http://schemas.microsoft.com/office/2007/relationships/media" Target="../media/media7.m4a"/></Relationships>

</file>

<file path=ppt/slides/_rels/slide1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audio" Target="../media/media8.m4a"/><Relationship Id="rId3" Type="http://schemas.microsoft.com/office/2007/relationships/media" Target="../media/media8.m4a"/><Relationship Id="rId4" Type="http://schemas.openxmlformats.org/officeDocument/2006/relationships/image" Target="../media/image4.png"/><Relationship Id="rId5" Type="http://schemas.openxmlformats.org/officeDocument/2006/relationships/audio" Target="../media/media9.m4a"/><Relationship Id="rId6" Type="http://schemas.microsoft.com/office/2007/relationships/media" Target="../media/media9.m4a"/></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1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2.pptx"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4.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econ-115-lecture-16.pptx" TargetMode="External"/><Relationship Id="rId4" Type="http://schemas.openxmlformats.org/officeDocument/2006/relationships/hyperlink" Target="https://bcourses.berkeley.edu/courses/1487684" TargetMode="External"/></Relationships>

</file>

<file path=ppt/slides/_rels/slide9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91"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hirty Glorious Years"/>
          <p:cNvSpPr txBox="1"/>
          <p:nvPr>
            <p:ph type="title"/>
          </p:nvPr>
        </p:nvSpPr>
        <p:spPr>
          <a:xfrm>
            <a:off x="314537" y="0"/>
            <a:ext cx="8501531" cy="1152994"/>
          </a:xfrm>
          <a:prstGeom prst="rect">
            <a:avLst/>
          </a:prstGeom>
        </p:spPr>
        <p:txBody>
          <a:bodyPr/>
          <a:lstStyle>
            <a:lvl1pPr defTabSz="312181">
              <a:defRPr b="1" sz="6536">
                <a:solidFill>
                  <a:srgbClr val="800000"/>
                </a:solidFill>
                <a:latin typeface="+mn-lt"/>
                <a:ea typeface="+mn-ea"/>
                <a:cs typeface="+mn-cs"/>
                <a:sym typeface="Helvetica"/>
              </a:defRPr>
            </a:lvl1pPr>
          </a:lstStyle>
          <a:p>
            <a:pPr/>
            <a:r>
              <a:t>Thirty Glorious Years</a:t>
            </a:r>
          </a:p>
        </p:txBody>
      </p:sp>
      <p:sp>
        <p:nvSpPr>
          <p:cNvPr id="121" name="There was not that much ground for optimism in the immediate aftermath of World War II.…"/>
          <p:cNvSpPr txBox="1"/>
          <p:nvPr>
            <p:ph type="body" idx="1"/>
          </p:nvPr>
        </p:nvSpPr>
        <p:spPr>
          <a:xfrm>
            <a:off x="314537" y="1152992"/>
            <a:ext cx="8501531" cy="4975680"/>
          </a:xfrm>
          <a:prstGeom prst="rect">
            <a:avLst/>
          </a:prstGeom>
        </p:spPr>
        <p:txBody>
          <a:bodyPr lIns="50800" tIns="50800" rIns="50800" bIns="50800" anchor="t"/>
          <a:lstStyle/>
          <a:p>
            <a:pPr marL="206445" indent="-206445" defTabSz="521208">
              <a:spcBef>
                <a:spcPts val="400"/>
              </a:spcBef>
              <a:defRPr sz="1368">
                <a:uFill>
                  <a:solidFill>
                    <a:srgbClr val="000000"/>
                  </a:solidFill>
                </a:uFill>
                <a:latin typeface="Calibri"/>
                <a:ea typeface="Calibri"/>
                <a:cs typeface="Calibri"/>
                <a:sym typeface="Calibri"/>
              </a:defRPr>
            </a:pPr>
            <a:r>
              <a:t>There was not that much ground for optimism in the immediate aftermath of World War II.</a:t>
            </a:r>
          </a:p>
          <a:p>
            <a:pPr marL="206445" indent="-206445" defTabSz="521208">
              <a:spcBef>
                <a:spcPts val="400"/>
              </a:spcBef>
              <a:defRPr sz="1368">
                <a:uFill>
                  <a:solidFill>
                    <a:srgbClr val="000000"/>
                  </a:solidFill>
                </a:uFill>
                <a:latin typeface="Calibri"/>
                <a:ea typeface="Calibri"/>
                <a:cs typeface="Calibri"/>
                <a:sym typeface="Calibri"/>
              </a:defRPr>
            </a:pPr>
            <a:r>
              <a:t>The greater, totalitarianism had been scotched—Nazi Germany. But another, if lesser, flavor—Stalin’s and Mao’s versions of really-existing socialism—were growing. </a:t>
            </a:r>
          </a:p>
          <a:p>
            <a:pPr marL="206445" indent="-206445" defTabSz="521208">
              <a:spcBef>
                <a:spcPts val="400"/>
              </a:spcBef>
              <a:defRPr sz="1368">
                <a:uFill>
                  <a:solidFill>
                    <a:srgbClr val="000000"/>
                  </a:solidFill>
                </a:uFill>
                <a:latin typeface="Calibri"/>
                <a:ea typeface="Calibri"/>
                <a:cs typeface="Calibri"/>
                <a:sym typeface="Calibri"/>
              </a:defRPr>
            </a:pPr>
            <a:r>
              <a:t>Representative and parliamentary democracy looked in no better shape after World War II than it had been in 1914. </a:t>
            </a:r>
          </a:p>
          <a:p>
            <a:pPr marL="206445" indent="-206445" defTabSz="521208">
              <a:spcBef>
                <a:spcPts val="400"/>
              </a:spcBef>
              <a:defRPr sz="1368">
                <a:uFill>
                  <a:solidFill>
                    <a:srgbClr val="000000"/>
                  </a:solidFill>
                </a:uFill>
                <a:latin typeface="Calibri"/>
                <a:ea typeface="Calibri"/>
                <a:cs typeface="Calibri"/>
                <a:sym typeface="Calibri"/>
              </a:defRPr>
            </a:pPr>
            <a:r>
              <a:t>Politicians who could rise: </a:t>
            </a:r>
          </a:p>
          <a:p>
            <a:pPr lvl="1" marL="459810" indent="-206445" defTabSz="521208">
              <a:spcBef>
                <a:spcPts val="400"/>
              </a:spcBef>
              <a:defRPr sz="1368">
                <a:uFill>
                  <a:solidFill>
                    <a:srgbClr val="000000"/>
                  </a:solidFill>
                </a:uFill>
                <a:latin typeface="Calibri"/>
                <a:ea typeface="Calibri"/>
                <a:cs typeface="Calibri"/>
                <a:sym typeface="Calibri"/>
              </a:defRPr>
            </a:pPr>
            <a:r>
              <a:t>told their slices of the electorate what it wanted to hear</a:t>
            </a:r>
          </a:p>
          <a:p>
            <a:pPr lvl="1" marL="459810" indent="-206445" defTabSz="521208">
              <a:spcBef>
                <a:spcPts val="400"/>
              </a:spcBef>
              <a:defRPr sz="1368">
                <a:uFill>
                  <a:solidFill>
                    <a:srgbClr val="000000"/>
                  </a:solidFill>
                </a:uFill>
                <a:latin typeface="Calibri"/>
                <a:ea typeface="Calibri"/>
                <a:cs typeface="Calibri"/>
                <a:sym typeface="Calibri"/>
              </a:defRPr>
            </a:pPr>
            <a:r>
              <a:t>delivered the goodies to rent-seeking interest groups</a:t>
            </a:r>
          </a:p>
          <a:p>
            <a:pPr lvl="1" marL="459810" indent="-206445" defTabSz="521208">
              <a:spcBef>
                <a:spcPts val="400"/>
              </a:spcBef>
              <a:defRPr sz="1368">
                <a:uFill>
                  <a:solidFill>
                    <a:srgbClr val="000000"/>
                  </a:solidFill>
                </a:uFill>
                <a:latin typeface="Calibri"/>
                <a:ea typeface="Calibri"/>
                <a:cs typeface="Calibri"/>
                <a:sym typeface="Calibri"/>
              </a:defRPr>
            </a:pPr>
            <a:r>
              <a:t>not the statesmen their countries needed</a:t>
            </a:r>
          </a:p>
          <a:p>
            <a:pPr marL="206445" indent="-206445" defTabSz="521208">
              <a:spcBef>
                <a:spcPts val="400"/>
              </a:spcBef>
              <a:defRPr sz="1368">
                <a:uFill>
                  <a:solidFill>
                    <a:srgbClr val="000000"/>
                  </a:solidFill>
                </a:uFill>
                <a:latin typeface="Calibri"/>
                <a:ea typeface="Calibri"/>
                <a:cs typeface="Calibri"/>
                <a:sym typeface="Calibri"/>
              </a:defRPr>
            </a:pPr>
            <a:r>
              <a:t>The global economy would continue to deliver political and economic dislocations:</a:t>
            </a:r>
          </a:p>
          <a:p>
            <a:pPr lvl="1" marL="459810" indent="-206445" defTabSz="521208">
              <a:spcBef>
                <a:spcPts val="400"/>
              </a:spcBef>
              <a:defRPr sz="1368">
                <a:uFill>
                  <a:solidFill>
                    <a:srgbClr val="000000"/>
                  </a:solidFill>
                </a:uFill>
                <a:latin typeface="Calibri"/>
                <a:ea typeface="Calibri"/>
                <a:cs typeface="Calibri"/>
                <a:sym typeface="Calibri"/>
              </a:defRPr>
            </a:pPr>
            <a:r>
              <a:t>People would continue to not be happy</a:t>
            </a:r>
          </a:p>
          <a:p>
            <a:pPr lvl="1" marL="459810" indent="-206445" defTabSz="521208">
              <a:spcBef>
                <a:spcPts val="400"/>
              </a:spcBef>
              <a:defRPr sz="1368">
                <a:uFill>
                  <a:solidFill>
                    <a:srgbClr val="000000"/>
                  </a:solidFill>
                </a:uFill>
                <a:latin typeface="Calibri"/>
                <a:ea typeface="Calibri"/>
                <a:cs typeface="Calibri"/>
                <a:sym typeface="Calibri"/>
              </a:defRPr>
            </a:pPr>
            <a:r>
              <a:t>Progress and growth at the cost of frequent depressions and “creative destruction”—as Karl Polanyi had argued, societies did not like that</a:t>
            </a:r>
          </a:p>
          <a:p>
            <a:pPr marL="206445" indent="-206445" defTabSz="521208">
              <a:spcBef>
                <a:spcPts val="400"/>
              </a:spcBef>
              <a:defRPr sz="1368">
                <a:uFill>
                  <a:solidFill>
                    <a:srgbClr val="000000"/>
                  </a:solidFill>
                </a:uFill>
                <a:latin typeface="Calibri"/>
                <a:ea typeface="Calibri"/>
                <a:cs typeface="Calibri"/>
                <a:sym typeface="Calibri"/>
              </a:defRPr>
            </a:pPr>
            <a:r>
              <a:t>And yet from 1938 to 1973 measured economic growth in the future G-7 jerked forward: </a:t>
            </a:r>
          </a:p>
          <a:p>
            <a:pPr lvl="1" marL="459810" indent="-206445" defTabSz="521208">
              <a:spcBef>
                <a:spcPts val="400"/>
              </a:spcBef>
              <a:defRPr sz="1368">
                <a:uFill>
                  <a:solidFill>
                    <a:srgbClr val="000000"/>
                  </a:solidFill>
                </a:uFill>
                <a:latin typeface="Calibri"/>
                <a:ea typeface="Calibri"/>
                <a:cs typeface="Calibri"/>
                <a:sym typeface="Calibri"/>
              </a:defRPr>
            </a:pPr>
            <a:r>
              <a:t>not at the 0.7%/year pace of 1913-1938</a:t>
            </a:r>
          </a:p>
          <a:p>
            <a:pPr lvl="1" marL="459810" indent="-206445" defTabSz="521208">
              <a:spcBef>
                <a:spcPts val="400"/>
              </a:spcBef>
              <a:defRPr sz="1368">
                <a:uFill>
                  <a:solidFill>
                    <a:srgbClr val="000000"/>
                  </a:solidFill>
                </a:uFill>
                <a:latin typeface="Calibri"/>
                <a:ea typeface="Calibri"/>
                <a:cs typeface="Calibri"/>
                <a:sym typeface="Calibri"/>
              </a:defRPr>
            </a:pPr>
            <a:r>
              <a:t>not at the 1.42%/year pace of 1870-1913</a:t>
            </a:r>
          </a:p>
          <a:p>
            <a:pPr lvl="1" marL="459810" indent="-206445" defTabSz="521208">
              <a:spcBef>
                <a:spcPts val="400"/>
              </a:spcBef>
              <a:defRPr sz="1368">
                <a:uFill>
                  <a:solidFill>
                    <a:srgbClr val="000000"/>
                  </a:solidFill>
                </a:uFill>
                <a:latin typeface="Calibri"/>
                <a:ea typeface="Calibri"/>
                <a:cs typeface="Calibri"/>
                <a:sym typeface="Calibri"/>
              </a:defRPr>
            </a:pPr>
            <a:r>
              <a:t>at an average pace of 3.0%/year. </a:t>
            </a:r>
          </a:p>
          <a:p>
            <a:pPr marL="206445" indent="-206445" defTabSz="521208">
              <a:spcBef>
                <a:spcPts val="400"/>
              </a:spcBef>
              <a:defRPr sz="1368">
                <a:uFill>
                  <a:solidFill>
                    <a:srgbClr val="000000"/>
                  </a:solidFill>
                </a:uFill>
                <a:latin typeface="Calibri"/>
                <a:ea typeface="Calibri"/>
                <a:cs typeface="Calibri"/>
                <a:sym typeface="Calibri"/>
              </a:defRPr>
            </a:pPr>
            <a:r>
              <a:t>That is a material-wealth doubling-time of 23 years:</a:t>
            </a:r>
          </a:p>
          <a:p>
            <a:pPr marL="206445" indent="-206445" defTabSz="521208">
              <a:spcBef>
                <a:spcPts val="400"/>
              </a:spcBef>
              <a:defRPr sz="1368">
                <a:uFill>
                  <a:solidFill>
                    <a:srgbClr val="000000"/>
                  </a:solidFill>
                </a:uFill>
                <a:latin typeface="Calibri"/>
                <a:ea typeface="Calibri"/>
                <a:cs typeface="Calibri"/>
                <a:sym typeface="Calibri"/>
              </a:defRPr>
            </a:pPr>
            <a:r>
              <a:t>Thirty Glorious Years: the Trentes Glorieuses.</a:t>
            </a:r>
          </a:p>
        </p:txBody>
      </p:sp>
      <p:sp>
        <p:nvSpPr>
          <p:cNvPr id="122" name="5:30"/>
          <p:cNvSpPr txBox="1"/>
          <p:nvPr/>
        </p:nvSpPr>
        <p:spPr>
          <a:xfrm>
            <a:off x="785528" y="6546761"/>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5:30</a:t>
            </a:r>
          </a:p>
        </p:txBody>
      </p:sp>
      <p:pic>
        <p:nvPicPr>
          <p:cNvPr id="12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5919" y="62753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3795000" fill="hold"/>
                                        <p:tgtEl>
                                          <p:spTgt spid="1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3"/>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481"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484" name="The largest automobile manufacturer in the world in 1928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The largest automobile manufacturer in the world in 1928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487" name="Worldwide, the Great Depression was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Worldwide, the Great Depression was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Review: New Deals"/>
          <p:cNvSpPr txBox="1"/>
          <p:nvPr>
            <p:ph type="title" idx="4294967295"/>
          </p:nvPr>
        </p:nvSpPr>
        <p:spPr>
          <a:xfrm>
            <a:off x="457199" y="-1"/>
            <a:ext cx="8228391" cy="1023141"/>
          </a:xfrm>
          <a:prstGeom prst="rect">
            <a:avLst/>
          </a:prstGeom>
        </p:spPr>
        <p:txBody>
          <a:bodyPr lIns="50800" tIns="50800" rIns="50800" bIns="50800"/>
          <a:lstStyle>
            <a:lvl1pPr defTabSz="410765"/>
          </a:lstStyle>
          <a:p>
            <a:pPr/>
            <a:r>
              <a:t>Review: New Deals</a:t>
            </a:r>
          </a:p>
        </p:txBody>
      </p:sp>
      <p:sp>
        <p:nvSpPr>
          <p:cNvPr id="490" name="Japan: 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47697" indent="-347697" defTabSz="877823">
              <a:spcBef>
                <a:spcPts val="800"/>
              </a:spcBef>
              <a:defRPr sz="2304">
                <a:uFill>
                  <a:solidFill>
                    <a:srgbClr val="000000"/>
                  </a:solidFill>
                </a:uFill>
                <a:latin typeface="Calibri"/>
                <a:ea typeface="Calibri"/>
                <a:cs typeface="Calibri"/>
                <a:sym typeface="Calibri"/>
              </a:defRPr>
            </a:pPr>
            <a:r>
              <a:t>Japan: Takahashi Korekiyo</a:t>
            </a:r>
          </a:p>
          <a:p>
            <a:pPr lvl="1" marL="774417" indent="-347697" defTabSz="877823">
              <a:spcBef>
                <a:spcPts val="800"/>
              </a:spcBef>
              <a:defRPr sz="2304">
                <a:uFill>
                  <a:solidFill>
                    <a:srgbClr val="000000"/>
                  </a:solidFill>
                </a:uFill>
                <a:latin typeface="Calibri"/>
                <a:ea typeface="Calibri"/>
                <a:cs typeface="Calibri"/>
                <a:sym typeface="Calibri"/>
              </a:defRPr>
            </a:pPr>
            <a:r>
              <a:t>moved early to maintain full employment</a:t>
            </a:r>
          </a:p>
          <a:p>
            <a:pPr marL="347697" indent="-347697" defTabSz="877823">
              <a:spcBef>
                <a:spcPts val="800"/>
              </a:spcBef>
              <a:defRPr sz="2304">
                <a:uFill>
                  <a:solidFill>
                    <a:srgbClr val="000000"/>
                  </a:solidFill>
                </a:uFill>
                <a:latin typeface="Calibri"/>
                <a:ea typeface="Calibri"/>
                <a:cs typeface="Calibri"/>
                <a:sym typeface="Calibri"/>
              </a:defRPr>
            </a:pPr>
            <a:r>
              <a:t>Britain: MacDonald-Snowden-Baldwin</a:t>
            </a:r>
          </a:p>
          <a:p>
            <a:pPr lvl="1" marL="774417" indent="-347697" defTabSz="877823">
              <a:spcBef>
                <a:spcPts val="800"/>
              </a:spcBef>
              <a:defRPr sz="2304">
                <a:uFill>
                  <a:solidFill>
                    <a:srgbClr val="000000"/>
                  </a:solidFill>
                </a:uFill>
                <a:latin typeface="Calibri"/>
                <a:ea typeface="Calibri"/>
                <a:cs typeface="Calibri"/>
                <a:sym typeface="Calibri"/>
              </a:defRPr>
            </a:pPr>
            <a:r>
              <a:t>Forced off…</a:t>
            </a:r>
          </a:p>
          <a:p>
            <a:pPr marL="347697" indent="-347697" defTabSz="877823">
              <a:spcBef>
                <a:spcPts val="800"/>
              </a:spcBef>
              <a:defRPr sz="2304">
                <a:uFill>
                  <a:solidFill>
                    <a:srgbClr val="000000"/>
                  </a:solidFill>
                </a:uFill>
                <a:latin typeface="Calibri"/>
                <a:ea typeface="Calibri"/>
                <a:cs typeface="Calibri"/>
                <a:sym typeface="Calibri"/>
              </a:defRPr>
            </a:pPr>
            <a:r>
              <a:t>Germany: Adolf Hitler</a:t>
            </a:r>
          </a:p>
          <a:p>
            <a:pPr lvl="1" marL="774417" indent="-347697" defTabSz="877823">
              <a:spcBef>
                <a:spcPts val="800"/>
              </a:spcBef>
              <a:defRPr sz="2304">
                <a:uFill>
                  <a:solidFill>
                    <a:srgbClr val="000000"/>
                  </a:solidFill>
                </a:uFill>
                <a:latin typeface="Calibri"/>
                <a:ea typeface="Calibri"/>
                <a:cs typeface="Calibri"/>
                <a:sym typeface="Calibri"/>
              </a:defRPr>
            </a:pPr>
            <a:r>
              <a:t>Succeeds Bruening</a:t>
            </a:r>
          </a:p>
          <a:p>
            <a:pPr marL="347697" indent="-347697" defTabSz="877823">
              <a:spcBef>
                <a:spcPts val="800"/>
              </a:spcBef>
              <a:defRPr sz="2304">
                <a:uFill>
                  <a:solidFill>
                    <a:srgbClr val="000000"/>
                  </a:solidFill>
                </a:uFill>
                <a:latin typeface="Calibri"/>
                <a:ea typeface="Calibri"/>
                <a:cs typeface="Calibri"/>
                <a:sym typeface="Calibri"/>
              </a:defRPr>
            </a:pPr>
            <a:r>
              <a:t>America: Franklin Delano Roosevelt</a:t>
            </a:r>
          </a:p>
          <a:p>
            <a:pPr lvl="1" marL="774417" indent="-347697" defTabSz="877823">
              <a:spcBef>
                <a:spcPts val="800"/>
              </a:spcBef>
              <a:defRPr sz="2304">
                <a:uFill>
                  <a:solidFill>
                    <a:srgbClr val="000000"/>
                  </a:solidFill>
                </a:uFill>
                <a:latin typeface="Calibri"/>
                <a:ea typeface="Calibri"/>
                <a:cs typeface="Calibri"/>
                <a:sym typeface="Calibri"/>
              </a:defRPr>
            </a:pPr>
            <a:r>
              <a:t>Succeeds Herbert Hoover</a:t>
            </a:r>
          </a:p>
          <a:p>
            <a:pPr marL="347697" indent="-347697" defTabSz="877823">
              <a:spcBef>
                <a:spcPts val="800"/>
              </a:spcBef>
              <a:defRPr sz="2304">
                <a:uFill>
                  <a:solidFill>
                    <a:srgbClr val="000000"/>
                  </a:solidFill>
                </a:uFill>
                <a:latin typeface="Calibri"/>
                <a:ea typeface="Calibri"/>
                <a:cs typeface="Calibri"/>
                <a:sym typeface="Calibri"/>
              </a:defRPr>
            </a:pPr>
            <a:r>
              <a:t>France: Leon Blum</a:t>
            </a:r>
          </a:p>
        </p:txBody>
      </p:sp>
      <p:pic>
        <p:nvPicPr>
          <p:cNvPr id="491"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Recovery"/>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Recovery</a:t>
            </a:r>
          </a:p>
        </p:txBody>
      </p:sp>
      <p:sp>
        <p:nvSpPr>
          <p:cNvPr id="494" name="Japan recovered the fastes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Japan recovered the fastest, </a:t>
            </a:r>
          </a:p>
          <a:p>
            <a:pPr marL="362185" indent="-362185" defTabSz="914400">
              <a:spcBef>
                <a:spcPts val="800"/>
              </a:spcBef>
              <a:defRPr>
                <a:uFill>
                  <a:solidFill>
                    <a:srgbClr val="000000"/>
                  </a:solidFill>
                </a:uFill>
                <a:latin typeface="Calibri"/>
                <a:ea typeface="Calibri"/>
                <a:cs typeface="Calibri"/>
                <a:sym typeface="Calibri"/>
              </a:defRPr>
            </a:pPr>
            <a:r>
              <a:t>Germany second, </a:t>
            </a:r>
          </a:p>
          <a:p>
            <a:pPr marL="362185" indent="-362185" defTabSz="914400">
              <a:spcBef>
                <a:spcPts val="800"/>
              </a:spcBef>
              <a:defRPr>
                <a:uFill>
                  <a:solidFill>
                    <a:srgbClr val="000000"/>
                  </a:solidFill>
                </a:uFill>
                <a:latin typeface="Calibri"/>
                <a:ea typeface="Calibri"/>
                <a:cs typeface="Calibri"/>
                <a:sym typeface="Calibri"/>
              </a:defRPr>
            </a:pPr>
            <a:r>
              <a:t>Britain third, </a:t>
            </a:r>
          </a:p>
          <a:p>
            <a:pPr marL="362185" indent="-362185" defTabSz="914400">
              <a:spcBef>
                <a:spcPts val="800"/>
              </a:spcBef>
              <a:defRPr>
                <a:uFill>
                  <a:solidFill>
                    <a:srgbClr val="000000"/>
                  </a:solidFill>
                </a:uFill>
                <a:latin typeface="Calibri"/>
                <a:ea typeface="Calibri"/>
                <a:cs typeface="Calibri"/>
                <a:sym typeface="Calibri"/>
              </a:defRPr>
            </a:pPr>
            <a:r>
              <a:t>The U.S. fourth, </a:t>
            </a:r>
          </a:p>
          <a:p>
            <a:pPr marL="362185" indent="-362185" defTabSz="914400">
              <a:spcBef>
                <a:spcPts val="800"/>
              </a:spcBef>
              <a:defRPr>
                <a:uFill>
                  <a:solidFill>
                    <a:srgbClr val="000000"/>
                  </a:solidFill>
                </a:uFill>
                <a:latin typeface="Calibri"/>
                <a:ea typeface="Calibri"/>
                <a:cs typeface="Calibri"/>
                <a:sym typeface="Calibri"/>
              </a:defRPr>
            </a:pPr>
            <a:r>
              <a:t>France last. </a:t>
            </a:r>
          </a:p>
          <a:p>
            <a:pPr marL="362185" indent="-362185"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The Polanyian Perplex"/>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The Polanyian Perplex</a:t>
            </a:r>
          </a:p>
        </p:txBody>
      </p:sp>
      <p:sp>
        <p:nvSpPr>
          <p:cNvPr id="497" name="People believe that the rights they have are broader and deeper than simply property rights, but the market economy disagrees.…"/>
          <p:cNvSpPr txBox="1"/>
          <p:nvPr>
            <p:ph type="body" idx="4294967295"/>
          </p:nvPr>
        </p:nvSpPr>
        <p:spPr>
          <a:xfrm>
            <a:off x="457199" y="1023139"/>
            <a:ext cx="8228391" cy="5244064"/>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76">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76">
                <a:uFill>
                  <a:solidFill>
                    <a:srgbClr val="000000"/>
                  </a:solidFill>
                </a:uFill>
                <a:latin typeface="Calibri"/>
                <a:ea typeface="Calibri"/>
                <a:cs typeface="Calibri"/>
                <a:sym typeface="Calibri"/>
              </a:defRPr>
            </a:pPr>
            <a:r>
              <a:t>“Fictitious commodities”:</a:t>
            </a:r>
          </a:p>
          <a:p>
            <a:pPr lvl="1" marL="798618" indent="-358563" defTabSz="905255">
              <a:spcBef>
                <a:spcPts val="800"/>
              </a:spcBef>
              <a:defRPr sz="2376">
                <a:uFill>
                  <a:solidFill>
                    <a:srgbClr val="000000"/>
                  </a:solidFill>
                </a:uFill>
                <a:latin typeface="Calibri"/>
                <a:ea typeface="Calibri"/>
                <a:cs typeface="Calibri"/>
                <a:sym typeface="Calibri"/>
              </a:defRPr>
            </a:pPr>
            <a:r>
              <a:t>Land</a:t>
            </a:r>
          </a:p>
          <a:p>
            <a:pPr lvl="1" marL="798618" indent="-358563" defTabSz="905255">
              <a:spcBef>
                <a:spcPts val="800"/>
              </a:spcBef>
              <a:defRPr sz="2376">
                <a:uFill>
                  <a:solidFill>
                    <a:srgbClr val="000000"/>
                  </a:solidFill>
                </a:uFill>
                <a:latin typeface="Calibri"/>
                <a:ea typeface="Calibri"/>
                <a:cs typeface="Calibri"/>
                <a:sym typeface="Calibri"/>
              </a:defRPr>
            </a:pPr>
            <a:r>
              <a:t>Labor</a:t>
            </a:r>
          </a:p>
          <a:p>
            <a:pPr lvl="1" marL="798618" indent="-358563" defTabSz="905255">
              <a:spcBef>
                <a:spcPts val="800"/>
              </a:spcBef>
              <a:defRPr sz="2376">
                <a:uFill>
                  <a:solidFill>
                    <a:srgbClr val="000000"/>
                  </a:solidFill>
                </a:uFill>
                <a:latin typeface="Calibri"/>
                <a:ea typeface="Calibri"/>
                <a:cs typeface="Calibri"/>
                <a:sym typeface="Calibri"/>
              </a:defRPr>
            </a:pPr>
            <a:r>
              <a:t>Finance</a:t>
            </a:r>
          </a:p>
          <a:p>
            <a:pPr marL="358563" indent="-358563" defTabSz="905255">
              <a:spcBef>
                <a:spcPts val="800"/>
              </a:spcBef>
              <a:defRPr sz="2376">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The Permanent Problem of the Human Race"/>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Permanent Problem of the Human Race</a:t>
            </a:r>
          </a:p>
        </p:txBody>
      </p:sp>
      <p:sp>
        <p:nvSpPr>
          <p:cNvPr id="500" name="John Maynard Keynes thought that the economic problem would not be the &quot;major problem of the human race&quot;…"/>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28">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28">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503"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50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50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Present at the Creation"/>
          <p:cNvSpPr txBox="1"/>
          <p:nvPr>
            <p:ph type="title"/>
          </p:nvPr>
        </p:nvSpPr>
        <p:spPr>
          <a:xfrm>
            <a:off x="124795" y="0"/>
            <a:ext cx="8890001" cy="1261269"/>
          </a:xfrm>
          <a:prstGeom prst="rect">
            <a:avLst/>
          </a:prstGeom>
        </p:spPr>
        <p:txBody>
          <a:bodyPr/>
          <a:lstStyle>
            <a:lvl1pPr defTabSz="411479">
              <a:defRPr sz="7200"/>
            </a:lvl1pPr>
          </a:lstStyle>
          <a:p>
            <a:pPr/>
            <a:r>
              <a:t>Present at the Creation</a:t>
            </a:r>
          </a:p>
        </p:txBody>
      </p:sp>
      <p:sp>
        <p:nvSpPr>
          <p:cNvPr id="128" name="Somehow, after World War II, nearly everything went right…"/>
          <p:cNvSpPr txBox="1"/>
          <p:nvPr>
            <p:ph type="body" idx="1"/>
          </p:nvPr>
        </p:nvSpPr>
        <p:spPr>
          <a:xfrm>
            <a:off x="124795" y="1261268"/>
            <a:ext cx="8890001" cy="4491833"/>
          </a:xfrm>
          <a:prstGeom prst="rect">
            <a:avLst/>
          </a:prstGeom>
        </p:spPr>
        <p:txBody>
          <a:bodyPr anchor="t"/>
          <a:lstStyle/>
          <a:p>
            <a:pPr marL="157056" indent="-157056" defTabSz="217705">
              <a:spcBef>
                <a:spcPts val="600"/>
              </a:spcBef>
              <a:defRPr sz="1271">
                <a:latin typeface="Times New Roman"/>
                <a:ea typeface="Times New Roman"/>
                <a:cs typeface="Times New Roman"/>
                <a:sym typeface="Times New Roman"/>
              </a:defRPr>
            </a:pPr>
            <a:r>
              <a:t>Somehow, after World War II, nearly everything went right</a:t>
            </a:r>
          </a:p>
          <a:p>
            <a:pPr marL="157056" indent="-157056" defTabSz="217705">
              <a:spcBef>
                <a:spcPts val="600"/>
              </a:spcBef>
              <a:defRPr sz="1271">
                <a:latin typeface="Times New Roman"/>
                <a:ea typeface="Times New Roman"/>
                <a:cs typeface="Times New Roman"/>
                <a:sym typeface="Times New Roman"/>
              </a:defRPr>
            </a:pPr>
            <a:r>
              <a:t>The Great Depression had, in the United States at least, convinced the middle class that it had powerful interests in common with the working class</a:t>
            </a:r>
          </a:p>
          <a:p>
            <a:pPr lvl="1" marL="392641" indent="-157056" defTabSz="217705">
              <a:spcBef>
                <a:spcPts val="600"/>
              </a:spcBef>
              <a:defRPr sz="1271">
                <a:latin typeface="Times New Roman"/>
                <a:ea typeface="Times New Roman"/>
                <a:cs typeface="Times New Roman"/>
                <a:sym typeface="Times New Roman"/>
              </a:defRPr>
            </a:pPr>
            <a:r>
              <a:t>Hence social insurance and macroeconomic stabilization at full employment were things demanded from all political parties </a:t>
            </a:r>
          </a:p>
          <a:p>
            <a:pPr marL="157056" indent="-157056" defTabSz="217705">
              <a:spcBef>
                <a:spcPts val="600"/>
              </a:spcBef>
              <a:defRPr sz="1271">
                <a:latin typeface="Times New Roman"/>
                <a:ea typeface="Times New Roman"/>
                <a:cs typeface="Times New Roman"/>
                <a:sym typeface="Times New Roman"/>
              </a:defRPr>
            </a:pPr>
            <a:r>
              <a:t>The totalitarian threat from Stalin’s Soviet Union across the Iron Curtain</a:t>
            </a:r>
          </a:p>
          <a:p>
            <a:pPr lvl="1" marL="392641" indent="-157056" defTabSz="217705">
              <a:spcBef>
                <a:spcPts val="600"/>
              </a:spcBef>
              <a:defRPr sz="1271">
                <a:latin typeface="Times New Roman"/>
                <a:ea typeface="Times New Roman"/>
                <a:cs typeface="Times New Roman"/>
                <a:sym typeface="Times New Roman"/>
              </a:defRPr>
            </a:pPr>
            <a:r>
              <a:t>That created the North Atlantic alliance willing to follow America’s lead</a:t>
            </a:r>
          </a:p>
          <a:p>
            <a:pPr marL="157056" indent="-157056" defTabSz="217705">
              <a:spcBef>
                <a:spcPts val="600"/>
              </a:spcBef>
              <a:defRPr sz="1271">
                <a:latin typeface="Times New Roman"/>
                <a:ea typeface="Times New Roman"/>
                <a:cs typeface="Times New Roman"/>
                <a:sym typeface="Times New Roman"/>
              </a:defRPr>
            </a:pPr>
            <a:r>
              <a:t>So much good luck in one package was unexpected, and is still to marvel at!</a:t>
            </a:r>
          </a:p>
          <a:p>
            <a:pPr marL="157056" indent="-157056" defTabSz="217705">
              <a:spcBef>
                <a:spcPts val="600"/>
              </a:spcBef>
              <a:defRPr sz="1271">
                <a:latin typeface="Times New Roman"/>
                <a:ea typeface="Times New Roman"/>
                <a:cs typeface="Times New Roman"/>
                <a:sym typeface="Times New Roman"/>
              </a:defRPr>
            </a:pPr>
            <a:r>
              <a:t>The end of laissez-faire: </a:t>
            </a:r>
          </a:p>
          <a:p>
            <a:pPr marL="157056" indent="-157056" defTabSz="217705">
              <a:spcBef>
                <a:spcPts val="600"/>
              </a:spcBef>
              <a:defRPr sz="1271">
                <a:latin typeface="Times New Roman"/>
                <a:ea typeface="Times New Roman"/>
                <a:cs typeface="Times New Roman"/>
                <a:sym typeface="Times New Roman"/>
              </a:defRPr>
            </a:pPr>
            <a:r>
              <a:t>John Maynard Keynes on the cross-fertilization of laissez-faire and social darwinism:</a:t>
            </a:r>
          </a:p>
          <a:p>
            <a:pPr lvl="1" marL="392641" indent="-157056" defTabSz="217705">
              <a:spcBef>
                <a:spcPts val="600"/>
              </a:spcBef>
              <a:defRPr sz="1271">
                <a:latin typeface="Times New Roman"/>
                <a:ea typeface="Times New Roman"/>
                <a:cs typeface="Times New Roman"/>
                <a:sym typeface="Times New Roman"/>
              </a:defRPr>
            </a:pPr>
            <a:r>
              <a:t>“Interferences… [were] not merely inexpedient, but impious, as calculated to retard the onward movement of the mighty process by which we ourselves had risen, like Aphrodite, out of the primeval slime…”</a:t>
            </a:r>
          </a:p>
          <a:p>
            <a:pPr marL="157056" indent="-157056" defTabSz="217705">
              <a:spcBef>
                <a:spcPts val="600"/>
              </a:spcBef>
              <a:defRPr sz="1271">
                <a:latin typeface="Times New Roman"/>
                <a:ea typeface="Times New Roman"/>
                <a:cs typeface="Times New Roman"/>
                <a:sym typeface="Times New Roman"/>
              </a:defRPr>
            </a:pPr>
            <a:r>
              <a:t>1950s Republican American President Dwight Eisenhower</a:t>
            </a:r>
          </a:p>
          <a:p>
            <a:pPr lvl="1" marL="392641" indent="-157056" defTabSz="217705">
              <a:spcBef>
                <a:spcPts val="600"/>
              </a:spcBef>
              <a:defRPr sz="1271">
                <a:latin typeface="Times New Roman"/>
                <a:ea typeface="Times New Roman"/>
                <a:cs typeface="Times New Roman"/>
                <a:sym typeface="Times New Roman"/>
              </a:defRPr>
            </a:pPr>
            <a:r>
              <a:t>“It is quite clear that the Federal government cannot avoid or escape responsibilities which the mass of the people firmly believe should be undertaken…. If a rule of reason is not applied… we will lose everything…. This is what I mean by my constant insistence upon “moderation” in government. Should any political party attempt to abolish social security, unemployment insurance, and eliminate labor laws and farm programs, you would not hear of that party again in our political history. There is a tiny splinter group, of course, that believes you can do these things. Among them are H. L. Hunt (you possibly know his background), a few other Texas oil millionaires, and an occasional politician or business man from other areas. Their number is negligible and they are stupid…”</a:t>
            </a:r>
          </a:p>
        </p:txBody>
      </p:sp>
      <p:sp>
        <p:nvSpPr>
          <p:cNvPr id="129" name="4:1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4:10</a:t>
            </a:r>
          </a:p>
        </p:txBody>
      </p:sp>
      <p:pic>
        <p:nvPicPr>
          <p:cNvPr id="13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367" y="626580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6250000"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0"/>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51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51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51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52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52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5"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52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529"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3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533"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3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53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3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54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2"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54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54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7"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54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Leninist and Fascist Alternatives?"/>
          <p:cNvSpPr txBox="1"/>
          <p:nvPr>
            <p:ph type="title"/>
          </p:nvPr>
        </p:nvSpPr>
        <p:spPr>
          <a:xfrm>
            <a:off x="124795" y="0"/>
            <a:ext cx="8890001" cy="1261269"/>
          </a:xfrm>
          <a:prstGeom prst="rect">
            <a:avLst/>
          </a:prstGeom>
        </p:spPr>
        <p:txBody>
          <a:bodyPr/>
          <a:lstStyle>
            <a:lvl1pPr defTabSz="288036">
              <a:defRPr sz="5040"/>
            </a:lvl1pPr>
          </a:lstStyle>
          <a:p>
            <a:pPr/>
            <a:r>
              <a:t>Leninist and Fascist Alternatives?</a:t>
            </a:r>
          </a:p>
        </p:txBody>
      </p:sp>
      <p:sp>
        <p:nvSpPr>
          <p:cNvPr id="135" name="People before 1930 would probably have jumped to the conclusion that the end of laissez-faire meant the arrival of some form of Leninist socialism…"/>
          <p:cNvSpPr txBox="1"/>
          <p:nvPr>
            <p:ph type="body" sz="half" idx="1"/>
          </p:nvPr>
        </p:nvSpPr>
        <p:spPr>
          <a:xfrm>
            <a:off x="124795" y="1261268"/>
            <a:ext cx="3931380" cy="4491833"/>
          </a:xfrm>
          <a:prstGeom prst="rect">
            <a:avLst/>
          </a:prstGeom>
        </p:spPr>
        <p:txBody>
          <a:bodyPr anchor="t"/>
          <a:lstStyle/>
          <a:p>
            <a:pPr marL="127423" indent="-127423" defTabSz="176629">
              <a:spcBef>
                <a:spcPts val="500"/>
              </a:spcBef>
              <a:defRPr sz="1032">
                <a:latin typeface="Times New Roman"/>
                <a:ea typeface="Times New Roman"/>
                <a:cs typeface="Times New Roman"/>
                <a:sym typeface="Times New Roman"/>
              </a:defRPr>
            </a:pPr>
            <a:r>
              <a:t>People before 1930 would probably have jumped to the conclusion that the end of laissez-faire meant the arrival of some form of Leninist socialism</a:t>
            </a:r>
          </a:p>
          <a:p>
            <a:pPr marL="127423" indent="-127423" defTabSz="176629">
              <a:spcBef>
                <a:spcPts val="500"/>
              </a:spcBef>
              <a:defRPr sz="1032">
                <a:latin typeface="Times New Roman"/>
                <a:ea typeface="Times New Roman"/>
                <a:cs typeface="Times New Roman"/>
                <a:sym typeface="Times New Roman"/>
              </a:defRPr>
            </a:pPr>
            <a:r>
              <a:t>People in the 1930s would probably have thought it meant some form of fascism</a:t>
            </a:r>
          </a:p>
          <a:p>
            <a:pPr marL="127423" indent="-127423" defTabSz="176629">
              <a:spcBef>
                <a:spcPts val="500"/>
              </a:spcBef>
              <a:defRPr sz="1032">
                <a:latin typeface="Times New Roman"/>
                <a:ea typeface="Times New Roman"/>
                <a:cs typeface="Times New Roman"/>
                <a:sym typeface="Times New Roman"/>
              </a:defRPr>
            </a:pPr>
            <a:r>
              <a:t>Vladimir Lenin during World War I:</a:t>
            </a:r>
          </a:p>
          <a:p>
            <a:pPr lvl="1" marL="318558" indent="-127423" defTabSz="176629">
              <a:spcBef>
                <a:spcPts val="500"/>
              </a:spcBef>
              <a:defRPr sz="1032">
                <a:latin typeface="Times New Roman"/>
                <a:ea typeface="Times New Roman"/>
                <a:cs typeface="Times New Roman"/>
                <a:sym typeface="Times New Roman"/>
              </a:defRPr>
            </a:pPr>
            <a:r>
              <a: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marL="127423" indent="-127423" defTabSz="176629">
              <a:spcBef>
                <a:spcPts val="500"/>
              </a:spcBef>
              <a:defRPr sz="1032">
                <a:latin typeface="Times New Roman"/>
                <a:ea typeface="Times New Roman"/>
                <a:cs typeface="Times New Roman"/>
                <a:sym typeface="Times New Roman"/>
              </a:defRPr>
            </a:pPr>
            <a:r>
              <a:t>Into the 1950s, many would confidently predict that Leninist socialism and government planning would deliver a more efficient allocation of productive forces and a faster rate of economic growth than any alternative system.</a:t>
            </a:r>
          </a:p>
          <a:p>
            <a:pPr marL="127423" indent="-127423" defTabSz="176629">
              <a:spcBef>
                <a:spcPts val="500"/>
              </a:spcBef>
              <a:defRPr sz="1032">
                <a:latin typeface="Times New Roman"/>
                <a:ea typeface="Times New Roman"/>
                <a:cs typeface="Times New Roman"/>
                <a:sym typeface="Times New Roman"/>
              </a:defRPr>
            </a:pPr>
            <a:r>
              <a:t>Destructive of human liberty, happiness, and high mass consumption—but forging ahead in total and per capita production</a:t>
            </a:r>
          </a:p>
          <a:p>
            <a:pPr marL="127423" indent="-127423" defTabSz="176629">
              <a:spcBef>
                <a:spcPts val="500"/>
              </a:spcBef>
              <a:defRPr sz="1032">
                <a:latin typeface="Times New Roman"/>
                <a:ea typeface="Times New Roman"/>
                <a:cs typeface="Times New Roman"/>
                <a:sym typeface="Times New Roman"/>
              </a:defRPr>
            </a:pPr>
            <a:r>
              <a:t>But it was not to be so</a:t>
            </a:r>
          </a:p>
          <a:p>
            <a:pPr marL="127423" indent="-127423" defTabSz="176629">
              <a:spcBef>
                <a:spcPts val="500"/>
              </a:spcBef>
              <a:defRPr sz="1032">
                <a:latin typeface="Times New Roman"/>
                <a:ea typeface="Times New Roman"/>
                <a:cs typeface="Times New Roman"/>
                <a:sym typeface="Times New Roman"/>
              </a:defRPr>
            </a:pPr>
            <a:r>
              <a:t>What then was the alternative that was to replace laissez-faire? It was social democracy. It was the mixed economy. It was a Keynesian escape hatch</a:t>
            </a:r>
          </a:p>
        </p:txBody>
      </p:sp>
      <p:sp>
        <p:nvSpPr>
          <p:cNvPr id="136" name="6:15"/>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6:15</a:t>
            </a:r>
          </a:p>
        </p:txBody>
      </p:sp>
      <p:pic>
        <p:nvPicPr>
          <p:cNvPr id="137" name="Image" descr="Image"/>
          <p:cNvPicPr>
            <a:picLocks noChangeAspect="1"/>
          </p:cNvPicPr>
          <p:nvPr/>
        </p:nvPicPr>
        <p:blipFill>
          <a:blip r:embed="rId3">
            <a:extLst/>
          </a:blip>
          <a:stretch>
            <a:fillRect/>
          </a:stretch>
        </p:blipFill>
        <p:spPr>
          <a:xfrm>
            <a:off x="4056174" y="1261268"/>
            <a:ext cx="4958622" cy="4139631"/>
          </a:xfrm>
          <a:prstGeom prst="rect">
            <a:avLst/>
          </a:prstGeom>
          <a:ln w="12700">
            <a:miter lim="400000"/>
          </a:ln>
        </p:spPr>
      </p:pic>
      <p:pic>
        <p:nvPicPr>
          <p:cNvPr id="1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5919" y="625625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68371666" fill="hold"/>
                                        <p:tgtEl>
                                          <p:spTgt spid="1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8"/>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55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2"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55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5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55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0"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56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5"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9"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70"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571"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7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7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7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7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8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8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8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87"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9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92"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93"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94"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95"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596"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9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0"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01"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602"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603"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04"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605"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606"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60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10"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The Coming of Social Democracy"/>
          <p:cNvSpPr txBox="1"/>
          <p:nvPr>
            <p:ph type="title"/>
          </p:nvPr>
        </p:nvSpPr>
        <p:spPr>
          <a:xfrm>
            <a:off x="124795" y="0"/>
            <a:ext cx="8890001" cy="1261269"/>
          </a:xfrm>
          <a:prstGeom prst="rect">
            <a:avLst/>
          </a:prstGeom>
        </p:spPr>
        <p:txBody>
          <a:bodyPr/>
          <a:lstStyle>
            <a:lvl1pPr defTabSz="292607">
              <a:defRPr sz="5119"/>
            </a:lvl1pPr>
          </a:lstStyle>
          <a:p>
            <a:pPr/>
            <a:r>
              <a:t>The Coming of Social Democracy</a:t>
            </a:r>
          </a:p>
        </p:txBody>
      </p:sp>
      <p:sp>
        <p:nvSpPr>
          <p:cNvPr id="143" name="Social democracy was possible only because laissez-faire was discredited…"/>
          <p:cNvSpPr txBox="1"/>
          <p:nvPr>
            <p:ph type="body" idx="1"/>
          </p:nvPr>
        </p:nvSpPr>
        <p:spPr>
          <a:xfrm>
            <a:off x="124795" y="1261268"/>
            <a:ext cx="8890001" cy="4491833"/>
          </a:xfrm>
          <a:prstGeom prst="rect">
            <a:avLst/>
          </a:prstGeom>
        </p:spPr>
        <p:txBody>
          <a:bodyPr anchor="t"/>
          <a:lstStyle/>
          <a:p>
            <a:pPr marL="130386" indent="-130386" defTabSz="180736">
              <a:spcBef>
                <a:spcPts val="500"/>
              </a:spcBef>
              <a:defRPr sz="1056">
                <a:latin typeface="Times New Roman"/>
                <a:ea typeface="Times New Roman"/>
                <a:cs typeface="Times New Roman"/>
                <a:sym typeface="Times New Roman"/>
              </a:defRPr>
            </a:pPr>
            <a:r>
              <a:t>Social democracy was possible only because laissez-faire was discredited</a:t>
            </a:r>
          </a:p>
          <a:p>
            <a:pPr marL="130386" indent="-130386" defTabSz="180736">
              <a:spcBef>
                <a:spcPts val="500"/>
              </a:spcBef>
              <a:defRPr sz="1056">
                <a:latin typeface="Times New Roman"/>
                <a:ea typeface="Times New Roman"/>
                <a:cs typeface="Times New Roman"/>
                <a:sym typeface="Times New Roman"/>
              </a:defRPr>
            </a:pPr>
            <a:r>
              <a:t>And what discredited laissez-faire where the rubber meets the road was Keynesianism</a:t>
            </a:r>
          </a:p>
          <a:p>
            <a:pPr marL="130386" indent="-130386" defTabSz="180736">
              <a:spcBef>
                <a:spcPts val="500"/>
              </a:spcBef>
              <a:defRPr sz="1056">
                <a:latin typeface="Times New Roman"/>
                <a:ea typeface="Times New Roman"/>
                <a:cs typeface="Times New Roman"/>
                <a:sym typeface="Times New Roman"/>
              </a:defRPr>
            </a:pPr>
            <a:r>
              <a:t>Simple, technical interventions to correct laissez- faire visibly worked to provide full employment</a:t>
            </a:r>
          </a:p>
          <a:p>
            <a:pPr lvl="1" marL="325966" indent="-130386" defTabSz="180736">
              <a:spcBef>
                <a:spcPts val="500"/>
              </a:spcBef>
              <a:defRPr sz="1056">
                <a:latin typeface="Times New Roman"/>
                <a:ea typeface="Times New Roman"/>
                <a:cs typeface="Times New Roman"/>
                <a:sym typeface="Times New Roman"/>
              </a:defRPr>
            </a:pPr>
            <a:r>
              <a:t>Thus the burden of proof shifted to those who claimed that laissez-faire could not or should not be corrected in others as well</a:t>
            </a:r>
          </a:p>
          <a:p>
            <a:pPr marL="130386" indent="-130386" defTabSz="180736">
              <a:spcBef>
                <a:spcPts val="500"/>
              </a:spcBef>
              <a:defRPr sz="1056">
                <a:latin typeface="Times New Roman"/>
                <a:ea typeface="Times New Roman"/>
                <a:cs typeface="Times New Roman"/>
                <a:sym typeface="Times New Roman"/>
              </a:defRPr>
            </a:pPr>
            <a:r>
              <a:t>So what succeeded laissez faire was not socialism but something called the “mixed economy”: social democracy</a:t>
            </a:r>
          </a:p>
          <a:p>
            <a:pPr marL="130386" indent="-130386" defTabSz="180736">
              <a:spcBef>
                <a:spcPts val="500"/>
              </a:spcBef>
              <a:defRPr sz="1056">
                <a:latin typeface="Times New Roman"/>
                <a:ea typeface="Times New Roman"/>
                <a:cs typeface="Times New Roman"/>
                <a:sym typeface="Times New Roman"/>
              </a:defRPr>
            </a:pPr>
            <a:r>
              <a:t>Some countries attempted to exit depression through the Keynesian escape hatch  n the 1930s. They had indeed done relatively well</a:t>
            </a:r>
          </a:p>
          <a:p>
            <a:pPr marL="130386" indent="-130386" defTabSz="180736">
              <a:spcBef>
                <a:spcPts val="500"/>
              </a:spcBef>
              <a:defRPr sz="1056">
                <a:latin typeface="Times New Roman"/>
                <a:ea typeface="Times New Roman"/>
                <a:cs typeface="Times New Roman"/>
                <a:sym typeface="Times New Roman"/>
              </a:defRPr>
            </a:pPr>
            <a:r>
              <a:t>World War II provided further proof: The United States fought World War II without reducing the real value of civilian consumption</a:t>
            </a:r>
          </a:p>
          <a:p>
            <a:pPr lvl="1" marL="325966" indent="-130386" defTabSz="180736">
              <a:spcBef>
                <a:spcPts val="500"/>
              </a:spcBef>
              <a:defRPr sz="1056">
                <a:latin typeface="Times New Roman"/>
                <a:ea typeface="Times New Roman"/>
                <a:cs typeface="Times New Roman"/>
                <a:sym typeface="Times New Roman"/>
              </a:defRPr>
            </a:pPr>
            <a:r>
              <a:t>All U.S. war production came from new capacity, or from capacity that stood idle at the end of the 1930s</a:t>
            </a:r>
          </a:p>
          <a:p>
            <a:pPr lvl="1" marL="325966" indent="-130386" defTabSz="180736">
              <a:spcBef>
                <a:spcPts val="500"/>
              </a:spcBef>
              <a:defRPr sz="1056">
                <a:latin typeface="Times New Roman"/>
                <a:ea typeface="Times New Roman"/>
                <a:cs typeface="Times New Roman"/>
                <a:sym typeface="Times New Roman"/>
              </a:defRPr>
            </a:pPr>
            <a:r>
              <a:t>In retrospect, the semi-accidentally Keynesian policies of moderate expansion, inﬂation, and devaluation in the interwar period might have owed some of their success to the fact that they were the exception rather than the rule</a:t>
            </a:r>
          </a:p>
          <a:p>
            <a:pPr marL="130386" indent="-130386" defTabSz="180736">
              <a:spcBef>
                <a:spcPts val="500"/>
              </a:spcBef>
              <a:defRPr sz="1056">
                <a:latin typeface="Times New Roman"/>
                <a:ea typeface="Times New Roman"/>
                <a:cs typeface="Times New Roman"/>
                <a:sym typeface="Times New Roman"/>
              </a:defRPr>
            </a:pPr>
            <a:r>
              <a:t>One way to read Keynes’s </a:t>
            </a:r>
            <a:r>
              <a:rPr i="1"/>
              <a:t>General Theory</a:t>
            </a:r>
            <a:r>
              <a:t> is as a confident bet that all that was needed in order to remove the major deficiencies of laissez-faire were relatively minor reforms,</a:t>
            </a:r>
          </a:p>
          <a:p>
            <a:pPr marL="130386" indent="-130386" defTabSz="180736">
              <a:spcBef>
                <a:spcPts val="500"/>
              </a:spcBef>
              <a:defRPr sz="1056">
                <a:latin typeface="Times New Roman"/>
                <a:ea typeface="Times New Roman"/>
                <a:cs typeface="Times New Roman"/>
                <a:sym typeface="Times New Roman"/>
              </a:defRPr>
            </a:pPr>
            <a:r>
              <a:t>Keynes won the bet he had placed in his </a:t>
            </a:r>
            <a:r>
              <a:rPr i="1"/>
              <a:t>General Theory</a:t>
            </a:r>
            <a:r>
              <a:t>, claiming that his plans for</a:t>
            </a:r>
          </a:p>
          <a:p>
            <a:pPr lvl="1" marL="325966" indent="-130386" defTabSz="180736">
              <a:spcBef>
                <a:spcPts val="500"/>
              </a:spcBef>
              <a:defRPr sz="1056">
                <a:latin typeface="Times New Roman"/>
                <a:ea typeface="Times New Roman"/>
                <a:cs typeface="Times New Roman"/>
                <a:sym typeface="Times New Roman"/>
              </a:defRPr>
            </a:pPr>
            <a:r>
              <a:t>“adjusting to one another the propensity to consume and the inducement to invest… as the only practicable means of avoiding the destruction of existing economic forms in their entirety and as the condition of the successful functioning of individual initiative”</a:t>
            </a:r>
          </a:p>
          <a:p>
            <a:pPr lvl="1" marL="325966" indent="-130386" defTabSz="180736">
              <a:spcBef>
                <a:spcPts val="500"/>
              </a:spcBef>
              <a:defRPr sz="1056">
                <a:latin typeface="Times New Roman"/>
                <a:ea typeface="Times New Roman"/>
                <a:cs typeface="Times New Roman"/>
                <a:sym typeface="Times New Roman"/>
              </a:defRPr>
            </a:pPr>
            <a:r>
              <a:t>and pointing out that as long as full employment could be maintained: “there will still remain a wide field for the exercise of private initiative and responsibility” where “the traditional advantages of individualism will still hold good”.</a:t>
            </a:r>
          </a:p>
          <a:p>
            <a:pPr marL="130386" indent="-130386" defTabSz="180736">
              <a:spcBef>
                <a:spcPts val="500"/>
              </a:spcBef>
              <a:defRPr sz="1056">
                <a:latin typeface="Times New Roman"/>
                <a:ea typeface="Times New Roman"/>
                <a:cs typeface="Times New Roman"/>
                <a:sym typeface="Times New Roman"/>
              </a:defRPr>
            </a:pPr>
            <a:r>
              <a:t>Critics of the Keynesian order engaged in a Ptolemaic “saving the phenomena”.</a:t>
            </a:r>
          </a:p>
          <a:p>
            <a:pPr lvl="1" marL="325966" indent="-130386" defTabSz="180736">
              <a:spcBef>
                <a:spcPts val="500"/>
              </a:spcBef>
              <a:defRPr sz="1056">
                <a:latin typeface="Times New Roman"/>
                <a:ea typeface="Times New Roman"/>
                <a:cs typeface="Times New Roman"/>
                <a:sym typeface="Times New Roman"/>
              </a:defRPr>
            </a:pPr>
            <a:r>
              <a:t>Milton Friedman promoted monetary policy and eschewed fiscal policy</a:t>
            </a:r>
          </a:p>
          <a:p>
            <a:pPr lvl="1" marL="325966" indent="-130386" defTabSz="180736">
              <a:spcBef>
                <a:spcPts val="500"/>
              </a:spcBef>
              <a:defRPr sz="1056">
                <a:latin typeface="Times New Roman"/>
                <a:ea typeface="Times New Roman"/>
                <a:cs typeface="Times New Roman"/>
                <a:sym typeface="Times New Roman"/>
              </a:defRPr>
            </a:pPr>
            <a:r>
              <a:t>That carrying out a “neutral” monetary policy was simple</a:t>
            </a:r>
          </a:p>
          <a:p>
            <a:pPr lvl="1" marL="325966" indent="-130386" defTabSz="180736">
              <a:spcBef>
                <a:spcPts val="500"/>
              </a:spcBef>
              <a:defRPr sz="1056">
                <a:latin typeface="Times New Roman"/>
                <a:ea typeface="Times New Roman"/>
                <a:cs typeface="Times New Roman"/>
                <a:sym typeface="Times New Roman"/>
              </a:defRPr>
            </a:pPr>
            <a:r>
              <a:t>He was wrong: correctly carrying out a “neutral” monetary policy was not at all simple</a:t>
            </a:r>
          </a:p>
          <a:p>
            <a:pPr lvl="1" marL="325966" indent="-130386" defTabSz="180736">
              <a:spcBef>
                <a:spcPts val="500"/>
              </a:spcBef>
              <a:defRPr sz="1056">
                <a:latin typeface="Times New Roman"/>
                <a:ea typeface="Times New Roman"/>
                <a:cs typeface="Times New Roman"/>
                <a:sym typeface="Times New Roman"/>
              </a:defRPr>
            </a:pPr>
            <a:r>
              <a:t>In fact, the only working definition of a “neutral” monetary policy is one that provides stable full employment</a:t>
            </a:r>
          </a:p>
        </p:txBody>
      </p:sp>
      <p:sp>
        <p:nvSpPr>
          <p:cNvPr id="144" name="8:15"/>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8:15</a:t>
            </a:r>
          </a:p>
        </p:txBody>
      </p:sp>
      <p:pic>
        <p:nvPicPr>
          <p:cNvPr id="1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184" y="62753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94441666" fill="hold"/>
                                        <p:tgtEl>
                                          <p:spTgt spid="1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5"/>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1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4"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15"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1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9"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20"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621"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5"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9"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3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3"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3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7"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64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1"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5"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46"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647"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5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1"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52"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653"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5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7"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58"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659"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olidifying Social Democracy"/>
          <p:cNvSpPr txBox="1"/>
          <p:nvPr>
            <p:ph type="title"/>
          </p:nvPr>
        </p:nvSpPr>
        <p:spPr>
          <a:xfrm>
            <a:off x="124795" y="0"/>
            <a:ext cx="8890001" cy="1261269"/>
          </a:xfrm>
          <a:prstGeom prst="rect">
            <a:avLst/>
          </a:prstGeom>
        </p:spPr>
        <p:txBody>
          <a:bodyPr/>
          <a:lstStyle>
            <a:lvl1pPr defTabSz="333756">
              <a:defRPr sz="5840"/>
            </a:lvl1pPr>
          </a:lstStyle>
          <a:p>
            <a:pPr/>
            <a:r>
              <a:t>Solidifying Social Democracy</a:t>
            </a:r>
          </a:p>
        </p:txBody>
      </p:sp>
      <p:sp>
        <p:nvSpPr>
          <p:cNvPr id="150" name="The shadow of the past…"/>
          <p:cNvSpPr txBox="1"/>
          <p:nvPr>
            <p:ph type="body" idx="1"/>
          </p:nvPr>
        </p:nvSpPr>
        <p:spPr>
          <a:xfrm>
            <a:off x="124795" y="1261268"/>
            <a:ext cx="8890001" cy="4491833"/>
          </a:xfrm>
          <a:prstGeom prst="rect">
            <a:avLst/>
          </a:prstGeom>
        </p:spPr>
        <p:txBody>
          <a:bodyPr anchor="t"/>
          <a:lstStyle/>
          <a:p>
            <a:pPr marL="189653" indent="-189653" defTabSz="262889">
              <a:spcBef>
                <a:spcPts val="700"/>
              </a:spcBef>
              <a:defRPr sz="1536">
                <a:latin typeface="Times New Roman"/>
                <a:ea typeface="Times New Roman"/>
                <a:cs typeface="Times New Roman"/>
                <a:sym typeface="Times New Roman"/>
              </a:defRPr>
            </a:pPr>
            <a:r>
              <a:t>The shadow of the past</a:t>
            </a:r>
          </a:p>
          <a:p>
            <a:pPr marL="189653" indent="-189653" defTabSz="262889">
              <a:spcBef>
                <a:spcPts val="700"/>
              </a:spcBef>
              <a:defRPr sz="1536">
                <a:latin typeface="Times New Roman"/>
                <a:ea typeface="Times New Roman"/>
                <a:cs typeface="Times New Roman"/>
                <a:sym typeface="Times New Roman"/>
              </a:defRPr>
            </a:pPr>
            <a:r>
              <a:t>The political and economic struggle between parties and classes in interwar Europe had ended in the mutual ruin of the contending parties</a:t>
            </a:r>
          </a:p>
          <a:p>
            <a:pPr marL="189653" indent="-189653" defTabSz="262889">
              <a:spcBef>
                <a:spcPts val="700"/>
              </a:spcBef>
              <a:defRPr sz="1536">
                <a:latin typeface="Times New Roman"/>
                <a:ea typeface="Times New Roman"/>
                <a:cs typeface="Times New Roman"/>
                <a:sym typeface="Times New Roman"/>
              </a:defRPr>
            </a:pPr>
            <a:r>
              <a:t>The magnitude of Depression-era unemployment also shifted politicians’, industrialists’, and bankers’ beliefs about the key goals of economic policy</a:t>
            </a:r>
          </a:p>
          <a:p>
            <a:pPr marL="189653" indent="-189653" defTabSz="262889">
              <a:spcBef>
                <a:spcPts val="700"/>
              </a:spcBef>
              <a:defRPr sz="1536">
                <a:latin typeface="Times New Roman"/>
                <a:ea typeface="Times New Roman"/>
                <a:cs typeface="Times New Roman"/>
                <a:sym typeface="Times New Roman"/>
              </a:defRPr>
            </a:pPr>
            <a:r>
              <a:t>Entrepreneurs, the owners and managers of real capital—industry—and even the bankers found that they gained, not lost, from a commitment to maintain high employment first</a:t>
            </a:r>
          </a:p>
          <a:p>
            <a:pPr marL="189653" indent="-189653" defTabSz="262889">
              <a:spcBef>
                <a:spcPts val="700"/>
              </a:spcBef>
              <a:defRPr sz="1536">
                <a:latin typeface="Times New Roman"/>
                <a:ea typeface="Times New Roman"/>
                <a:cs typeface="Times New Roman"/>
                <a:sym typeface="Times New Roman"/>
              </a:defRPr>
            </a:pPr>
            <a:r>
              <a:t>There is a sense in which Christian and social democracy evaded class-conﬂict based dilemmas because the shock of the Great Depression shifted politics from a concern over redistribution to a concern over production</a:t>
            </a:r>
          </a:p>
          <a:p>
            <a:pPr marL="189653" indent="-189653" defTabSz="262889">
              <a:spcBef>
                <a:spcPts val="700"/>
              </a:spcBef>
              <a:defRPr sz="1536">
                <a:latin typeface="Times New Roman"/>
                <a:ea typeface="Times New Roman"/>
                <a:cs typeface="Times New Roman"/>
                <a:sym typeface="Times New Roman"/>
              </a:defRPr>
            </a:pPr>
            <a:r>
              <a:t>Maier: “The true dialectic was not one of class against class, but waste versus abundance…”</a:t>
            </a:r>
          </a:p>
          <a:p>
            <a:pPr marL="189653" indent="-189653" defTabSz="262889">
              <a:spcBef>
                <a:spcPts val="700"/>
              </a:spcBef>
              <a:defRPr sz="1536">
                <a:latin typeface="Times New Roman"/>
                <a:ea typeface="Times New Roman"/>
                <a:cs typeface="Times New Roman"/>
                <a:sym typeface="Times New Roman"/>
              </a:defRPr>
            </a:pPr>
            <a:r>
              <a:t>It is very hard to argue that accepting the “mixed economy” was a mistake for anyone</a:t>
            </a:r>
          </a:p>
          <a:p>
            <a:pPr lvl="1" marL="474133" indent="-189653" defTabSz="262889">
              <a:spcBef>
                <a:spcPts val="700"/>
              </a:spcBef>
              <a:defRPr sz="1536">
                <a:latin typeface="Times New Roman"/>
                <a:ea typeface="Times New Roman"/>
                <a:cs typeface="Times New Roman"/>
                <a:sym typeface="Times New Roman"/>
              </a:defRPr>
            </a:pPr>
            <a:r>
              <a:t>Had either owners or workers tried to hold out for more—as they did in the interwar period—they might well have ended up with far less. </a:t>
            </a:r>
          </a:p>
          <a:p>
            <a:pPr lvl="1" marL="474133" indent="-189653" defTabSz="262889">
              <a:spcBef>
                <a:spcPts val="700"/>
              </a:spcBef>
              <a:defRPr sz="1536">
                <a:latin typeface="Times New Roman"/>
                <a:ea typeface="Times New Roman"/>
                <a:cs typeface="Times New Roman"/>
                <a:sym typeface="Times New Roman"/>
              </a:defRPr>
            </a:pPr>
            <a:r>
              <a:t>How far down must one go in the income distribution to ﬁnd citizens of the United States or West Germany who were worse off in 1990, in a material sense, than the average citizen of Czechoslovakia was then, when the Iron Curtain fell?</a:t>
            </a:r>
          </a:p>
        </p:txBody>
      </p:sp>
      <p:sp>
        <p:nvSpPr>
          <p:cNvPr id="151" name="4:0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5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5919" y="62753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0868333" fill="hold"/>
                                        <p:tgtEl>
                                          <p:spTgt spid="1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2"/>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66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63"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6"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69"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70"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67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4"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67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7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68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4"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68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69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9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4"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69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9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9"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0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70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04"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0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In a Latin American Mirror…"/>
          <p:cNvSpPr txBox="1"/>
          <p:nvPr>
            <p:ph type="title"/>
          </p:nvPr>
        </p:nvSpPr>
        <p:spPr>
          <a:xfrm>
            <a:off x="124795" y="0"/>
            <a:ext cx="8890001" cy="1261269"/>
          </a:xfrm>
          <a:prstGeom prst="rect">
            <a:avLst/>
          </a:prstGeom>
        </p:spPr>
        <p:txBody>
          <a:bodyPr/>
          <a:lstStyle>
            <a:lvl1pPr defTabSz="338327">
              <a:defRPr sz="5920"/>
            </a:lvl1pPr>
          </a:lstStyle>
          <a:p>
            <a:pPr/>
            <a:r>
              <a:t>In a Latin American Mirror…</a:t>
            </a:r>
          </a:p>
        </p:txBody>
      </p:sp>
      <p:sp>
        <p:nvSpPr>
          <p:cNvPr id="157" name="Meanwhile, on another nearby branch of the universe’s quantum wave function…"/>
          <p:cNvSpPr txBox="1"/>
          <p:nvPr>
            <p:ph type="body" idx="1"/>
          </p:nvPr>
        </p:nvSpPr>
        <p:spPr>
          <a:xfrm>
            <a:off x="124795" y="1261268"/>
            <a:ext cx="8890001" cy="4491833"/>
          </a:xfrm>
          <a:prstGeom prst="rect">
            <a:avLst/>
          </a:prstGeom>
        </p:spPr>
        <p:txBody>
          <a:bodyPr anchor="t"/>
          <a:lstStyle/>
          <a:p>
            <a:pPr marL="130386" indent="-130386" defTabSz="180736">
              <a:spcBef>
                <a:spcPts val="500"/>
              </a:spcBef>
              <a:defRPr sz="1056">
                <a:latin typeface="Times New Roman"/>
                <a:ea typeface="Times New Roman"/>
                <a:cs typeface="Times New Roman"/>
                <a:sym typeface="Times New Roman"/>
              </a:defRPr>
            </a:pPr>
            <a:r>
              <a:t>Meanwhile, on another nearby branch of the universe’s quantum wave function</a:t>
            </a:r>
          </a:p>
          <a:p>
            <a:pPr lvl="1" marL="325966" indent="-130386" defTabSz="180736">
              <a:spcBef>
                <a:spcPts val="500"/>
              </a:spcBef>
              <a:defRPr sz="1056">
                <a:latin typeface="Times New Roman"/>
                <a:ea typeface="Times New Roman"/>
                <a:cs typeface="Times New Roman"/>
                <a:sym typeface="Times New Roman"/>
              </a:defRPr>
            </a:pPr>
            <a:r>
              <a:t>Overlapping ours in space and time yet as invisible to us in the sense that a radio tuned to 99.7 hears that only and is oblivious to 104.5</a:t>
            </a:r>
          </a:p>
          <a:p>
            <a:pPr lvl="1" marL="325966" indent="-130386" defTabSz="180736">
              <a:spcBef>
                <a:spcPts val="500"/>
              </a:spcBef>
              <a:defRPr sz="1056">
                <a:latin typeface="Times New Roman"/>
                <a:ea typeface="Times New Roman"/>
                <a:cs typeface="Times New Roman"/>
                <a:sym typeface="Times New Roman"/>
              </a:defRPr>
            </a:pPr>
            <a:r>
              <a:t>It sees the maintenance and expansion of wartime controls in order to guard against substantial shifts in income distribution. Allocative bureaucracies to ration scarce foreign exchange. Pice controls on exportables in order to protect the living standards of urban working classes</a:t>
            </a:r>
          </a:p>
          <a:p>
            <a:pPr lvl="1" marL="325966" indent="-130386" defTabSz="180736">
              <a:spcBef>
                <a:spcPts val="500"/>
              </a:spcBef>
              <a:defRPr sz="1056">
                <a:latin typeface="Times New Roman"/>
                <a:ea typeface="Times New Roman"/>
                <a:cs typeface="Times New Roman"/>
                <a:sym typeface="Times New Roman"/>
              </a:defRPr>
            </a:pPr>
            <a:r>
              <a:t>This happened in much of Latin America</a:t>
            </a:r>
          </a:p>
          <a:p>
            <a:pPr lvl="1" marL="325966" indent="-130386" defTabSz="180736">
              <a:spcBef>
                <a:spcPts val="500"/>
              </a:spcBef>
              <a:defRPr sz="1056">
                <a:latin typeface="Times New Roman"/>
                <a:ea typeface="Times New Roman"/>
                <a:cs typeface="Times New Roman"/>
                <a:sym typeface="Times New Roman"/>
              </a:defRPr>
            </a:pPr>
            <a:r>
              <a:t>Which missed out on the boom of the two decades after World War II.</a:t>
            </a:r>
          </a:p>
          <a:p>
            <a:pPr marL="130386" indent="-130386" defTabSz="180736">
              <a:spcBef>
                <a:spcPts val="500"/>
              </a:spcBef>
              <a:defRPr sz="1056">
                <a:latin typeface="Times New Roman"/>
                <a:ea typeface="Times New Roman"/>
                <a:cs typeface="Times New Roman"/>
                <a:sym typeface="Times New Roman"/>
              </a:defRPr>
            </a:pPr>
            <a:r>
              <a:t>Consider Argentina. </a:t>
            </a:r>
          </a:p>
          <a:p>
            <a:pPr marL="130386" indent="-130386" defTabSz="180736">
              <a:spcBef>
                <a:spcPts val="500"/>
              </a:spcBef>
              <a:defRPr sz="1056">
                <a:latin typeface="Times New Roman"/>
                <a:ea typeface="Times New Roman"/>
                <a:cs typeface="Times New Roman"/>
                <a:sym typeface="Times New Roman"/>
              </a:defRPr>
            </a:pPr>
            <a:r>
              <a:t>Before the war, Argentina had been as rich as Continental Europe: Buenos Aires was among the top 20 cities of the world in telephones per capita, Argentina had been perhaps fourth in density of motor vehicles per capita</a:t>
            </a:r>
          </a:p>
          <a:p>
            <a:pPr marL="130386" indent="-130386" defTabSz="180736">
              <a:spcBef>
                <a:spcPts val="500"/>
              </a:spcBef>
              <a:defRPr sz="1056">
                <a:latin typeface="Times New Roman"/>
                <a:ea typeface="Times New Roman"/>
                <a:cs typeface="Times New Roman"/>
                <a:sym typeface="Times New Roman"/>
              </a:defRPr>
            </a:pPr>
            <a:r>
              <a:t>In Carlos Díaz-Alejandro’s estimation, four factors set the stage for Argentina’s relative decline:</a:t>
            </a:r>
          </a:p>
          <a:p>
            <a:pPr lvl="1" marL="325966" indent="-130386" defTabSz="180736">
              <a:spcBef>
                <a:spcPts val="500"/>
              </a:spcBef>
              <a:defRPr sz="1056">
                <a:latin typeface="Times New Roman"/>
                <a:ea typeface="Times New Roman"/>
                <a:cs typeface="Times New Roman"/>
                <a:sym typeface="Times New Roman"/>
              </a:defRPr>
            </a:pPr>
            <a:r>
              <a:t> a politically-active and militant urban industrial working class, </a:t>
            </a:r>
          </a:p>
          <a:p>
            <a:pPr lvl="1" marL="325966" indent="-130386" defTabSz="180736">
              <a:spcBef>
                <a:spcPts val="500"/>
              </a:spcBef>
              <a:defRPr sz="1056">
                <a:latin typeface="Times New Roman"/>
                <a:ea typeface="Times New Roman"/>
                <a:cs typeface="Times New Roman"/>
                <a:sym typeface="Times New Roman"/>
              </a:defRPr>
            </a:pPr>
            <a:r>
              <a:t>economic nationalism, </a:t>
            </a:r>
          </a:p>
          <a:p>
            <a:pPr lvl="1" marL="325966" indent="-130386" defTabSz="180736">
              <a:spcBef>
                <a:spcPts val="500"/>
              </a:spcBef>
              <a:defRPr sz="1056">
                <a:latin typeface="Times New Roman"/>
                <a:ea typeface="Times New Roman"/>
                <a:cs typeface="Times New Roman"/>
                <a:sym typeface="Times New Roman"/>
              </a:defRPr>
            </a:pPr>
            <a:r>
              <a:t>sharp divisions between traditional elites and poorer strata, and </a:t>
            </a:r>
          </a:p>
          <a:p>
            <a:pPr lvl="1" marL="325966" indent="-130386" defTabSz="180736">
              <a:spcBef>
                <a:spcPts val="500"/>
              </a:spcBef>
              <a:defRPr sz="1056">
                <a:latin typeface="Times New Roman"/>
                <a:ea typeface="Times New Roman"/>
                <a:cs typeface="Times New Roman"/>
                <a:sym typeface="Times New Roman"/>
              </a:defRPr>
            </a:pPr>
            <a:r>
              <a:t>a government used to exercising control over goods allocation that viewed the price system as a tool for redistributing wealth rather than for regulating the pattern of economic activity.</a:t>
            </a:r>
          </a:p>
          <a:p>
            <a:pPr marL="130386" indent="-130386" defTabSz="180736">
              <a:spcBef>
                <a:spcPts val="500"/>
              </a:spcBef>
              <a:defRPr sz="1056">
                <a:latin typeface="Times New Roman"/>
                <a:ea typeface="Times New Roman"/>
                <a:cs typeface="Times New Roman"/>
                <a:sym typeface="Times New Roman"/>
              </a:defRPr>
            </a:pPr>
            <a:r>
              <a:t>From the perspective of 1947, the political economy of Western Europe would lead one to think that it was at least as vulnerable as Argentina.</a:t>
            </a:r>
          </a:p>
          <a:p>
            <a:pPr marL="130386" indent="-130386" defTabSz="180736">
              <a:spcBef>
                <a:spcPts val="500"/>
              </a:spcBef>
              <a:defRPr sz="1056">
                <a:latin typeface="Times New Roman"/>
                <a:ea typeface="Times New Roman"/>
                <a:cs typeface="Times New Roman"/>
                <a:sym typeface="Times New Roman"/>
              </a:defRPr>
            </a:pPr>
            <a:r>
              <a:t>Yet Europe avoided these traps:</a:t>
            </a:r>
          </a:p>
          <a:p>
            <a:pPr lvl="1" marL="325966" indent="-130386" defTabSz="180736">
              <a:spcBef>
                <a:spcPts val="500"/>
              </a:spcBef>
              <a:defRPr sz="1056">
                <a:latin typeface="Times New Roman"/>
                <a:ea typeface="Times New Roman"/>
                <a:cs typeface="Times New Roman"/>
                <a:sym typeface="Times New Roman"/>
              </a:defRPr>
            </a:pPr>
            <a:r>
              <a:t>Government ownership of utilities and heavy industry was substantial</a:t>
            </a:r>
          </a:p>
          <a:p>
            <a:pPr lvl="1" marL="325966" indent="-130386" defTabSz="180736">
              <a:spcBef>
                <a:spcPts val="500"/>
              </a:spcBef>
              <a:defRPr sz="1056">
                <a:latin typeface="Times New Roman"/>
                <a:ea typeface="Times New Roman"/>
                <a:cs typeface="Times New Roman"/>
                <a:sym typeface="Times New Roman"/>
              </a:defRPr>
            </a:pPr>
            <a:r>
              <a:t>Government redistributions of income were large</a:t>
            </a:r>
          </a:p>
          <a:p>
            <a:pPr lvl="1" marL="325966" indent="-130386" defTabSz="180736">
              <a:spcBef>
                <a:spcPts val="500"/>
              </a:spcBef>
              <a:defRPr sz="1056">
                <a:latin typeface="Times New Roman"/>
                <a:ea typeface="Times New Roman"/>
                <a:cs typeface="Times New Roman"/>
                <a:sym typeface="Times New Roman"/>
              </a:defRPr>
            </a:pPr>
            <a:r>
              <a:t>The magnitude of the “safety nets” and social insurance programs provided by the post-World War II welfare states were far beyond anything that had been thought possible before World War I</a:t>
            </a:r>
          </a:p>
          <a:p>
            <a:pPr lvl="1" marL="325966" indent="-130386" defTabSz="180736">
              <a:spcBef>
                <a:spcPts val="500"/>
              </a:spcBef>
              <a:defRPr sz="1056">
                <a:latin typeface="Times New Roman"/>
                <a:ea typeface="Times New Roman"/>
                <a:cs typeface="Times New Roman"/>
                <a:sym typeface="Times New Roman"/>
              </a:defRPr>
            </a:pPr>
            <a:r>
              <a:t>But these large welfare states were accompanied by financial stability, and by substantial reliance on market processes for allocation and exchange</a:t>
            </a:r>
          </a:p>
        </p:txBody>
      </p:sp>
      <p:sp>
        <p:nvSpPr>
          <p:cNvPr id="158" name="7:00"/>
          <p:cNvSpPr txBox="1"/>
          <p:nvPr/>
        </p:nvSpPr>
        <p:spPr>
          <a:xfrm>
            <a:off x="1095418" y="6509573"/>
            <a:ext cx="510551"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7:00</a:t>
            </a:r>
          </a:p>
        </p:txBody>
      </p:sp>
      <p:pic>
        <p:nvPicPr>
          <p:cNvPr id="15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5022" y="6256253"/>
            <a:ext cx="571501" cy="571501"/>
          </a:xfrm>
          <a:prstGeom prst="rect">
            <a:avLst/>
          </a:prstGeom>
          <a:ln w="12700">
            <a:miter lim="400000"/>
          </a:ln>
        </p:spPr>
      </p:pic>
      <p:pic>
        <p:nvPicPr>
          <p:cNvPr id="160"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5">
            <a:extLst/>
          </a:blip>
          <a:stretch>
            <a:fillRect/>
          </a:stretch>
        </p:blipFill>
        <p:spPr>
          <a:xfrm>
            <a:off x="617665" y="622759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9023333" fill="hold"/>
                                        <p:tgtEl>
                                          <p:spTgt spid="159"/>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293855000"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1" fill="hold" display="0">
                  <p:stCondLst>
                    <p:cond delay="indefinite"/>
                  </p:stCondLst>
                </p:cTn>
                <p:tgtEl>
                  <p:spTgt spid="160"/>
                </p:tgtEl>
              </p:cMediaNode>
            </p:audio>
            <p:audio isNarration="0">
              <p:cMediaNode mute="0" showWhenStopped="0" numSld="1" vol="100000">
                <p:cTn id="12" fill="hold" display="0">
                  <p:stCondLst>
                    <p:cond delay="indefinite"/>
                  </p:stCondLst>
                </p:cTn>
                <p:tgtEl>
                  <p:spTgt spid="159"/>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708"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709"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Catch Our Breath…"/>
          <p:cNvSpPr txBox="1"/>
          <p:nvPr>
            <p:ph type="title"/>
          </p:nvPr>
        </p:nvSpPr>
        <p:spPr>
          <a:xfrm>
            <a:off x="276457" y="-2"/>
            <a:ext cx="8572501" cy="1270003"/>
          </a:xfrm>
          <a:prstGeom prst="rect">
            <a:avLst/>
          </a:prstGeom>
        </p:spPr>
        <p:txBody>
          <a:bodyPr/>
          <a:lstStyle/>
          <a:p>
            <a:pPr/>
            <a:r>
              <a:t>Notes</a:t>
            </a:r>
          </a:p>
        </p:txBody>
      </p:sp>
      <p:sp>
        <p:nvSpPr>
          <p:cNvPr id="71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71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165" name="On to Chapter 3: Globalizing the World, 1870-1914 (&amp; Eichengreen, 1&amp;2):…"/>
          <p:cNvSpPr txBox="1"/>
          <p:nvPr>
            <p:ph type="body" idx="4294967295"/>
          </p:nvPr>
        </p:nvSpPr>
        <p:spPr>
          <a:xfrm>
            <a:off x="277663" y="1408338"/>
            <a:ext cx="8572501" cy="517763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168"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Marshall Plan and After"/>
          <p:cNvSpPr txBox="1"/>
          <p:nvPr>
            <p:ph type="title"/>
          </p:nvPr>
        </p:nvSpPr>
        <p:spPr>
          <a:xfrm>
            <a:off x="124795" y="0"/>
            <a:ext cx="8890001" cy="1261269"/>
          </a:xfrm>
          <a:prstGeom prst="rect">
            <a:avLst/>
          </a:prstGeom>
        </p:spPr>
        <p:txBody>
          <a:bodyPr/>
          <a:lstStyle>
            <a:lvl1pPr defTabSz="402336">
              <a:defRPr sz="7040">
                <a:solidFill>
                  <a:srgbClr val="800000"/>
                </a:solidFill>
              </a:defRPr>
            </a:lvl1pPr>
          </a:lstStyle>
          <a:p>
            <a:pPr/>
            <a:r>
              <a:t>Marshall Plan and After</a:t>
            </a:r>
          </a:p>
        </p:txBody>
      </p:sp>
      <p:sp>
        <p:nvSpPr>
          <p:cNvPr id="171" name="Why did things go so right?…"/>
          <p:cNvSpPr txBox="1"/>
          <p:nvPr>
            <p:ph type="body" idx="1"/>
          </p:nvPr>
        </p:nvSpPr>
        <p:spPr>
          <a:xfrm>
            <a:off x="124795" y="1261268"/>
            <a:ext cx="8801243" cy="4491833"/>
          </a:xfrm>
          <a:prstGeom prst="rect">
            <a:avLst/>
          </a:prstGeom>
        </p:spPr>
        <p:txBody>
          <a:bodyPr anchor="t"/>
          <a:lstStyle/>
          <a:p>
            <a:pPr marL="142239" indent="-142239" defTabSz="197167">
              <a:spcBef>
                <a:spcPts val="500"/>
              </a:spcBef>
              <a:defRPr sz="1152">
                <a:latin typeface="Times New Roman"/>
                <a:ea typeface="Times New Roman"/>
                <a:cs typeface="Times New Roman"/>
                <a:sym typeface="Times New Roman"/>
              </a:defRPr>
            </a:pPr>
            <a:r>
              <a:t>Why did things go so right?</a:t>
            </a:r>
          </a:p>
          <a:p>
            <a:pPr marL="142239" indent="-142239" defTabSz="197167">
              <a:spcBef>
                <a:spcPts val="500"/>
              </a:spcBef>
              <a:defRPr sz="1152">
                <a:latin typeface="Times New Roman"/>
                <a:ea typeface="Times New Roman"/>
                <a:cs typeface="Times New Roman"/>
                <a:sym typeface="Times New Roman"/>
              </a:defRPr>
            </a:pPr>
            <a:r>
              <a:t>In the U.S., luck: the New Deal</a:t>
            </a:r>
          </a:p>
          <a:p>
            <a:pPr marL="142239" indent="-142239" defTabSz="197167">
              <a:spcBef>
                <a:spcPts val="500"/>
              </a:spcBef>
              <a:defRPr sz="1152">
                <a:latin typeface="Times New Roman"/>
                <a:ea typeface="Times New Roman"/>
                <a:cs typeface="Times New Roman"/>
                <a:sym typeface="Times New Roman"/>
              </a:defRPr>
            </a:pPr>
            <a:r>
              <a:t>In Europe, luck: the U.S. was there, and dominant</a:t>
            </a:r>
          </a:p>
          <a:p>
            <a:pPr marL="142239" indent="-142239" defTabSz="197167">
              <a:spcBef>
                <a:spcPts val="500"/>
              </a:spcBef>
              <a:defRPr sz="1152">
                <a:latin typeface="Times New Roman"/>
                <a:ea typeface="Times New Roman"/>
                <a:cs typeface="Times New Roman"/>
                <a:sym typeface="Times New Roman"/>
              </a:defRPr>
            </a:pPr>
            <a:r>
              <a:t>Fight communism!</a:t>
            </a:r>
          </a:p>
          <a:p>
            <a:pPr marL="142239" indent="-142239" defTabSz="197167">
              <a:spcBef>
                <a:spcPts val="500"/>
              </a:spcBef>
              <a:defRPr sz="1152">
                <a:latin typeface="Times New Roman"/>
                <a:ea typeface="Times New Roman"/>
                <a:cs typeface="Times New Roman"/>
                <a:sym typeface="Times New Roman"/>
              </a:defRPr>
            </a:pPr>
            <a:r>
              <a:t>Columnist Richard Strout: “one way of combating Communism is to give western Europe a full dinner pail.”</a:t>
            </a:r>
          </a:p>
          <a:p>
            <a:pPr marL="142239" indent="-142239" defTabSz="197167">
              <a:spcBef>
                <a:spcPts val="500"/>
              </a:spcBef>
              <a:defRPr sz="1152">
                <a:latin typeface="Times New Roman"/>
                <a:ea typeface="Times New Roman"/>
                <a:cs typeface="Times New Roman"/>
                <a:sym typeface="Times New Roman"/>
              </a:defRPr>
            </a:pPr>
            <a:r>
              <a:t>The Marshall Plan</a:t>
            </a:r>
          </a:p>
          <a:p>
            <a:pPr lvl="1" marL="355599" indent="-142239" defTabSz="197167">
              <a:spcBef>
                <a:spcPts val="500"/>
              </a:spcBef>
              <a:defRPr sz="1152">
                <a:latin typeface="Times New Roman"/>
                <a:ea typeface="Times New Roman"/>
                <a:cs typeface="Times New Roman"/>
                <a:sym typeface="Times New Roman"/>
              </a:defRPr>
            </a:pPr>
            <a:r>
              <a:t>A large multi-year commitment. </a:t>
            </a:r>
          </a:p>
          <a:p>
            <a:pPr lvl="1" marL="355599" indent="-142239" defTabSz="197167">
              <a:spcBef>
                <a:spcPts val="500"/>
              </a:spcBef>
              <a:defRPr sz="1152">
                <a:latin typeface="Times New Roman"/>
                <a:ea typeface="Times New Roman"/>
                <a:cs typeface="Times New Roman"/>
                <a:sym typeface="Times New Roman"/>
              </a:defRPr>
            </a:pPr>
            <a:r>
              <a:t>From 1948 to 1951, the U.S. contributed $13.2 billion to European recovery. $3.2 billion went to the United Kingdom, $2.7 billion to France, $1.5 billion to Italy, and $1.4 billion to the Western-occupied zones of Germany that would become the post-World War II Bundesrepublik. </a:t>
            </a:r>
          </a:p>
          <a:p>
            <a:pPr lvl="1" marL="355599" indent="-142239" defTabSz="197167">
              <a:spcBef>
                <a:spcPts val="500"/>
              </a:spcBef>
              <a:defRPr sz="1152">
                <a:latin typeface="Times New Roman"/>
                <a:ea typeface="Times New Roman"/>
                <a:cs typeface="Times New Roman"/>
                <a:sym typeface="Times New Roman"/>
              </a:defRPr>
            </a:pPr>
            <a:r>
              <a:t>Figure 1% of United States national income as a flow. </a:t>
            </a:r>
          </a:p>
          <a:p>
            <a:pPr lvl="1" marL="355599" indent="-142239" defTabSz="197167">
              <a:spcBef>
                <a:spcPts val="500"/>
              </a:spcBef>
              <a:defRPr sz="1152">
                <a:latin typeface="Times New Roman"/>
                <a:ea typeface="Times New Roman"/>
                <a:cs typeface="Times New Roman"/>
                <a:sym typeface="Times New Roman"/>
              </a:defRPr>
            </a:pPr>
            <a:r>
              <a:t>Figure 3% of western European national income.</a:t>
            </a:r>
          </a:p>
          <a:p>
            <a:pPr marL="142239" indent="-142239" defTabSz="197167">
              <a:spcBef>
                <a:spcPts val="500"/>
              </a:spcBef>
              <a:defRPr sz="1152">
                <a:latin typeface="Times New Roman"/>
                <a:ea typeface="Times New Roman"/>
                <a:cs typeface="Times New Roman"/>
                <a:sym typeface="Times New Roman"/>
              </a:defRPr>
            </a:pPr>
            <a:r>
              <a:t>Marshall Plan dollars did affect the level of investment</a:t>
            </a:r>
          </a:p>
          <a:p>
            <a:pPr marL="142239" indent="-142239" defTabSz="197167">
              <a:spcBef>
                <a:spcPts val="500"/>
              </a:spcBef>
              <a:defRPr sz="1152">
                <a:latin typeface="Times New Roman"/>
                <a:ea typeface="Times New Roman"/>
                <a:cs typeface="Times New Roman"/>
                <a:sym typeface="Times New Roman"/>
              </a:defRPr>
            </a:pPr>
            <a:r>
              <a:t>But these direct effects are small potatoes</a:t>
            </a:r>
          </a:p>
          <a:p>
            <a:pPr marL="142239" indent="-142239" defTabSz="197167">
              <a:spcBef>
                <a:spcPts val="500"/>
              </a:spcBef>
              <a:defRPr sz="1152">
                <a:latin typeface="Times New Roman"/>
                <a:ea typeface="Times New Roman"/>
                <a:cs typeface="Times New Roman"/>
                <a:sym typeface="Times New Roman"/>
              </a:defRPr>
            </a:pPr>
            <a:r>
              <a:t>Perhaps it was the political-economic effects that were dominant. </a:t>
            </a:r>
          </a:p>
          <a:p>
            <a:pPr marL="142239" indent="-142239" defTabSz="197167">
              <a:spcBef>
                <a:spcPts val="500"/>
              </a:spcBef>
              <a:defRPr sz="1152">
                <a:latin typeface="Times New Roman"/>
                <a:ea typeface="Times New Roman"/>
                <a:cs typeface="Times New Roman"/>
                <a:sym typeface="Times New Roman"/>
              </a:defRPr>
            </a:pPr>
            <a:r>
              <a:t>Marshall Plan aid was preconditioned on successful financial stabilization</a:t>
            </a:r>
          </a:p>
          <a:p>
            <a:pPr marL="142239" indent="-142239" defTabSz="197167">
              <a:spcBef>
                <a:spcPts val="500"/>
              </a:spcBef>
              <a:defRPr sz="1152">
                <a:latin typeface="Times New Roman"/>
                <a:ea typeface="Times New Roman"/>
                <a:cs typeface="Times New Roman"/>
                <a:sym typeface="Times New Roman"/>
              </a:defRPr>
            </a:pPr>
            <a:r>
              <a:t>Balanced budgets required successful resolution of distributional conflicts</a:t>
            </a:r>
          </a:p>
          <a:p>
            <a:pPr marL="142239" indent="-142239" defTabSz="197167">
              <a:spcBef>
                <a:spcPts val="500"/>
              </a:spcBef>
              <a:defRPr sz="1152">
                <a:latin typeface="Times New Roman"/>
                <a:ea typeface="Times New Roman"/>
                <a:cs typeface="Times New Roman"/>
                <a:sym typeface="Times New Roman"/>
              </a:defRPr>
            </a:pPr>
            <a:r>
              <a:t>The Marshall Plan gave European countries a pool of resources that could be used to cushion the losses sustained in restructuring</a:t>
            </a:r>
          </a:p>
          <a:p>
            <a:pPr marL="142239" indent="-142239" defTabSz="197167">
              <a:spcBef>
                <a:spcPts val="500"/>
              </a:spcBef>
              <a:defRPr sz="1152">
                <a:latin typeface="Times New Roman"/>
                <a:ea typeface="Times New Roman"/>
                <a:cs typeface="Times New Roman"/>
                <a:sym typeface="Times New Roman"/>
              </a:defRPr>
            </a:pPr>
            <a:r>
              <a:t>Marshall Plan administrators pressured European governments and interest groups to compromise, and Marshall Plan transfers could reduce the sacrifices required of competing distributional interests</a:t>
            </a:r>
          </a:p>
        </p:txBody>
      </p:sp>
      <p:sp>
        <p:nvSpPr>
          <p:cNvPr id="172" name="7:00"/>
          <p:cNvSpPr txBox="1"/>
          <p:nvPr/>
        </p:nvSpPr>
        <p:spPr>
          <a:xfrm>
            <a:off x="1171830" y="6509573"/>
            <a:ext cx="510551"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7:00</a:t>
            </a:r>
          </a:p>
        </p:txBody>
      </p:sp>
      <p:pic>
        <p:nvPicPr>
          <p:cNvPr id="173"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2736" y="6304011"/>
            <a:ext cx="571501" cy="571501"/>
          </a:xfrm>
          <a:prstGeom prst="rect">
            <a:avLst/>
          </a:prstGeom>
          <a:ln w="12700">
            <a:miter lim="400000"/>
          </a:ln>
        </p:spPr>
      </p:pic>
      <p:pic>
        <p:nvPicPr>
          <p:cNvPr id="17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4">
            <a:extLst/>
          </a:blip>
          <a:stretch>
            <a:fillRect/>
          </a:stretch>
        </p:blipFill>
        <p:spPr>
          <a:xfrm>
            <a:off x="550805" y="626580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59178333" fill="hold"/>
                                        <p:tgtEl>
                                          <p:spTgt spid="173"/>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91380000"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1" fill="hold" display="0">
                  <p:stCondLst>
                    <p:cond delay="indefinite"/>
                  </p:stCondLst>
                </p:cTn>
                <p:tgtEl>
                  <p:spTgt spid="173"/>
                </p:tgtEl>
              </p:cMediaNode>
            </p:audio>
            <p:audio isNarration="0">
              <p:cMediaNode mute="0" showWhenStopped="0" numSld="1" vol="100000">
                <p:cTn id="12" fill="hold" display="0">
                  <p:stCondLst>
                    <p:cond delay="indefinite"/>
                  </p:stCondLst>
                </p:cTn>
                <p:tgtEl>
                  <p:spTgt spid="17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upergrowth”"/>
          <p:cNvSpPr txBox="1"/>
          <p:nvPr>
            <p:ph type="title"/>
          </p:nvPr>
        </p:nvSpPr>
        <p:spPr>
          <a:xfrm>
            <a:off x="124795" y="0"/>
            <a:ext cx="8890001" cy="1261269"/>
          </a:xfrm>
          <a:prstGeom prst="rect">
            <a:avLst/>
          </a:prstGeom>
        </p:spPr>
        <p:txBody>
          <a:bodyPr/>
          <a:lstStyle>
            <a:lvl1pPr defTabSz="438911">
              <a:defRPr sz="7679"/>
            </a:lvl1pPr>
          </a:lstStyle>
          <a:p>
            <a:pPr/>
            <a:r>
              <a:t>“Supergrowth”</a:t>
            </a:r>
          </a:p>
        </p:txBody>
      </p:sp>
      <p:sp>
        <p:nvSpPr>
          <p:cNvPr id="177" name="By 1949 average GNP per capita in the three large countries had recovered to within a hair of its pre-war level…"/>
          <p:cNvSpPr txBox="1"/>
          <p:nvPr>
            <p:ph type="body" idx="1"/>
          </p:nvPr>
        </p:nvSpPr>
        <p:spPr>
          <a:xfrm>
            <a:off x="124795" y="1261268"/>
            <a:ext cx="8890001" cy="4491833"/>
          </a:xfrm>
          <a:prstGeom prst="rect">
            <a:avLst/>
          </a:prstGeom>
        </p:spPr>
        <p:txBody>
          <a:bodyPr anchor="t"/>
          <a:lstStyle/>
          <a:p>
            <a:pPr marL="198543" indent="-198543" defTabSz="275212">
              <a:spcBef>
                <a:spcPts val="800"/>
              </a:spcBef>
              <a:defRPr sz="1608">
                <a:latin typeface="Times New Roman"/>
                <a:ea typeface="Times New Roman"/>
                <a:cs typeface="Times New Roman"/>
                <a:sym typeface="Times New Roman"/>
              </a:defRPr>
            </a:pPr>
            <a:r>
              <a:t>By 1949 average GNP per capita in the three large countries had recovered to within a hair of its pre-war level</a:t>
            </a:r>
          </a:p>
          <a:p>
            <a:pPr marL="198543" indent="-198543" defTabSz="275212">
              <a:spcBef>
                <a:spcPts val="800"/>
              </a:spcBef>
              <a:defRPr sz="1608">
                <a:latin typeface="Times New Roman"/>
                <a:ea typeface="Times New Roman"/>
                <a:cs typeface="Times New Roman"/>
                <a:sym typeface="Times New Roman"/>
              </a:defRPr>
            </a:pPr>
            <a:r>
              <a:t>Recovery was two years ahead of its post-World War I pace</a:t>
            </a:r>
          </a:p>
          <a:p>
            <a:pPr marL="198543" indent="-198543" defTabSz="275212">
              <a:spcBef>
                <a:spcPts val="800"/>
              </a:spcBef>
              <a:defRPr sz="1608">
                <a:latin typeface="Times New Roman"/>
                <a:ea typeface="Times New Roman"/>
                <a:cs typeface="Times New Roman"/>
                <a:sym typeface="Times New Roman"/>
              </a:defRPr>
            </a:pPr>
            <a:r>
              <a:t>What post-World War II Europe accomplished in six years had taken post-World War I Europe sixteen</a:t>
            </a:r>
          </a:p>
          <a:p>
            <a:pPr marL="198543" indent="-198543" defTabSz="275212">
              <a:spcBef>
                <a:spcPts val="800"/>
              </a:spcBef>
              <a:defRPr sz="1608">
                <a:latin typeface="Times New Roman"/>
                <a:ea typeface="Times New Roman"/>
                <a:cs typeface="Times New Roman"/>
                <a:sym typeface="Times New Roman"/>
              </a:defRPr>
            </a:pPr>
            <a:r>
              <a:t>The restoration of financial stability and the free play of market forces launched the European economy onto a more-than-two-decade-long path of unprecedented rapid growth: 2 percent per annum between 1870 and 1913, 2.5 percent per annum between 1922 and 1937, an astonishing 4.8 percent per year between 1953 and 1973, before slowing to half that rate from 1973 to 1979. </a:t>
            </a:r>
          </a:p>
          <a:p>
            <a:pPr marL="198543" indent="-198543" defTabSz="275212">
              <a:spcBef>
                <a:spcPts val="800"/>
              </a:spcBef>
              <a:defRPr sz="1608">
                <a:latin typeface="Times New Roman"/>
                <a:ea typeface="Times New Roman"/>
                <a:cs typeface="Times New Roman"/>
                <a:sym typeface="Times New Roman"/>
              </a:defRPr>
            </a:pPr>
            <a:r>
              <a:t>Consider the west German economy</a:t>
            </a:r>
          </a:p>
          <a:p>
            <a:pPr marL="198543" indent="-198543" defTabSz="275212">
              <a:spcBef>
                <a:spcPts val="800"/>
              </a:spcBef>
              <a:defRPr sz="1608">
                <a:latin typeface="Times New Roman"/>
                <a:ea typeface="Times New Roman"/>
                <a:cs typeface="Times New Roman"/>
                <a:sym typeface="Times New Roman"/>
              </a:defRPr>
            </a:pPr>
            <a:r>
              <a:t>Recovery in the 1940s can be understood as recovering the productive capacity that had existed before the war, with the added benefit of an extra decade and a half’s worth of technology</a:t>
            </a:r>
          </a:p>
          <a:p>
            <a:pPr marL="198543" indent="-198543" defTabSz="275212">
              <a:spcBef>
                <a:spcPts val="800"/>
              </a:spcBef>
              <a:defRPr sz="1608">
                <a:latin typeface="Times New Roman"/>
                <a:ea typeface="Times New Roman"/>
                <a:cs typeface="Times New Roman"/>
                <a:sym typeface="Times New Roman"/>
              </a:defRPr>
            </a:pPr>
            <a:r>
              <a:t>But the German economy in the 1950s crashed through the output-per-capita levels that would have been projected by someone connecting pre-World War I peaks</a:t>
            </a:r>
          </a:p>
          <a:p>
            <a:pPr marL="198543" indent="-198543" defTabSz="275212">
              <a:spcBef>
                <a:spcPts val="800"/>
              </a:spcBef>
              <a:defRPr sz="1608">
                <a:latin typeface="Times New Roman"/>
                <a:ea typeface="Times New Roman"/>
                <a:cs typeface="Times New Roman"/>
                <a:sym typeface="Times New Roman"/>
              </a:defRPr>
            </a:pPr>
            <a:r>
              <a:t>The reduction of unemployment from double-digit levels to zero-digit levels took place with no sign of inflation or excess demand pressure at all: the average inflation rate from 1949 to 1970 was 1.7 percent per year</a:t>
            </a:r>
          </a:p>
        </p:txBody>
      </p:sp>
      <p:sp>
        <p:nvSpPr>
          <p:cNvPr id="178" name="3:0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7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184" y="63040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4735000" fill="hold"/>
                                        <p:tgtEl>
                                          <p:spTgt spid="1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94"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292561">
              <a:spcBef>
                <a:spcPts val="700"/>
              </a:spcBef>
              <a:buSzTx/>
              <a:buFont typeface="Arial"/>
              <a:buNone/>
              <a:defRPr b="1" sz="1501">
                <a:uFill>
                  <a:solidFill>
                    <a:srgbClr val="000000"/>
                  </a:solidFill>
                </a:uFill>
                <a:latin typeface="+mn-lt"/>
                <a:ea typeface="+mn-ea"/>
                <a:cs typeface="+mn-cs"/>
                <a:sym typeface="Helvetica"/>
              </a:defRPr>
            </a:pPr>
            <a:r>
              <a:t>Calls are Carol Christ’s…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She has made the call: classes are now moved online: I am busy adding audio to slide files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That said:</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If you are coughing and sneezing, stay home! Email me and we will give you extra-credit points…</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Otherwise, there are powerful herd-animal benefits to coming to lecture</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(&amp; to talking about course material with your friends: you need to convince your brain that these concepts are useful, &amp; it should keep them)</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Washington State has been doing an intensive flu screening, so they know stuff:</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They guess: 1 in 1000 people in WA has coronavirus right now</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Half of them have no symptoms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Asymptomatic transmission means that we cannot contain this without shutting society down</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Cases doubling every 5 days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Means that by the end of March 1 in 45 people in WA will have it…</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April will be epidemic month</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In the end, 30%-70% of us will test positive</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&amp;, worldwide, 20 million people are likely to be dead</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Our hope is to stretch out this process as long as possible, so that health providers are not totally overwhelmed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Bretton Woods"/>
          <p:cNvSpPr txBox="1"/>
          <p:nvPr>
            <p:ph type="title"/>
          </p:nvPr>
        </p:nvSpPr>
        <p:spPr>
          <a:xfrm>
            <a:off x="124795" y="0"/>
            <a:ext cx="8890001" cy="1261269"/>
          </a:xfrm>
          <a:prstGeom prst="rect">
            <a:avLst/>
          </a:prstGeom>
        </p:spPr>
        <p:txBody>
          <a:bodyPr/>
          <a:lstStyle>
            <a:lvl1pPr defTabSz="438911">
              <a:defRPr sz="7679"/>
            </a:lvl1pPr>
          </a:lstStyle>
          <a:p>
            <a:pPr/>
            <a:r>
              <a:t>Bretton Woods</a:t>
            </a:r>
          </a:p>
        </p:txBody>
      </p:sp>
      <p:sp>
        <p:nvSpPr>
          <p:cNvPr id="184" name="International monetary disorder—financial crises, devaluations, hyperinflations, trade restrictions for balance-of-payments reasons—had been a principal obstacle to recovery after World War I…"/>
          <p:cNvSpPr txBox="1"/>
          <p:nvPr>
            <p:ph type="body" idx="1"/>
          </p:nvPr>
        </p:nvSpPr>
        <p:spPr>
          <a:xfrm>
            <a:off x="124795" y="1261268"/>
            <a:ext cx="8890001" cy="4491833"/>
          </a:xfrm>
          <a:prstGeom prst="rect">
            <a:avLst/>
          </a:prstGeom>
        </p:spPr>
        <p:txBody>
          <a:bodyPr anchor="t"/>
          <a:lstStyle/>
          <a:p>
            <a:pPr marL="145203" indent="-145203" defTabSz="201275">
              <a:spcBef>
                <a:spcPts val="500"/>
              </a:spcBef>
              <a:defRPr sz="1176">
                <a:latin typeface="Times New Roman"/>
                <a:ea typeface="Times New Roman"/>
                <a:cs typeface="Times New Roman"/>
                <a:sym typeface="Times New Roman"/>
              </a:defRPr>
            </a:pPr>
            <a:r>
              <a:t>International monetary disorder—financial crises, devaluations, hyperinflations, trade restrictions for balance-of-payments reasons—had been a principal obstacle to recovery after World War I</a:t>
            </a:r>
          </a:p>
          <a:p>
            <a:pPr marL="145203" indent="-145203" defTabSz="201275">
              <a:spcBef>
                <a:spcPts val="500"/>
              </a:spcBef>
              <a:defRPr sz="1176">
                <a:latin typeface="Times New Roman"/>
                <a:ea typeface="Times New Roman"/>
                <a:cs typeface="Times New Roman"/>
                <a:sym typeface="Times New Roman"/>
              </a:defRPr>
            </a:pPr>
            <a:r>
              <a:t>Bretton Woods</a:t>
            </a:r>
          </a:p>
          <a:p>
            <a:pPr lvl="1" marL="363008" indent="-145203" defTabSz="201275">
              <a:spcBef>
                <a:spcPts val="500"/>
              </a:spcBef>
              <a:defRPr sz="1176">
                <a:latin typeface="Times New Roman"/>
                <a:ea typeface="Times New Roman"/>
                <a:cs typeface="Times New Roman"/>
                <a:sym typeface="Times New Roman"/>
              </a:defRPr>
            </a:pPr>
            <a:r>
              <a:t>The American delegation headed by Treasury Assistant Secretary Harry Dexter White</a:t>
            </a:r>
          </a:p>
          <a:p>
            <a:pPr lvl="1" marL="363008" indent="-145203" defTabSz="201275">
              <a:spcBef>
                <a:spcPts val="500"/>
              </a:spcBef>
              <a:defRPr sz="1176">
                <a:latin typeface="Times New Roman"/>
                <a:ea typeface="Times New Roman"/>
                <a:cs typeface="Times New Roman"/>
                <a:sym typeface="Times New Roman"/>
              </a:defRPr>
            </a:pPr>
            <a:r>
              <a:t>The British delegation headed by John Maynard Keynes</a:t>
            </a:r>
          </a:p>
          <a:p>
            <a:pPr marL="145203" indent="-145203" defTabSz="201275">
              <a:spcBef>
                <a:spcPts val="500"/>
              </a:spcBef>
              <a:defRPr sz="1176">
                <a:latin typeface="Times New Roman"/>
                <a:ea typeface="Times New Roman"/>
                <a:cs typeface="Times New Roman"/>
                <a:sym typeface="Times New Roman"/>
              </a:defRPr>
            </a:pPr>
            <a:r>
              <a:t>Keynes looked forward to a world in which countries could change their exchange rate parities relatively freely, and foresaw the application of trade and exchange restrictions in order to keep the requirements of the balance of payments from interfering with the pursuit of full employment.</a:t>
            </a:r>
          </a:p>
          <a:p>
            <a:pPr marL="145203" indent="-145203" defTabSz="201275">
              <a:spcBef>
                <a:spcPts val="500"/>
              </a:spcBef>
              <a:defRPr sz="1176">
                <a:latin typeface="Times New Roman"/>
                <a:ea typeface="Times New Roman"/>
                <a:cs typeface="Times New Roman"/>
                <a:sym typeface="Times New Roman"/>
              </a:defRPr>
            </a:pPr>
            <a:r>
              <a:t>White, by contrast looked forward to a world of free capital flows and fixed and rarely-adjusted exchange rates</a:t>
            </a:r>
          </a:p>
          <a:p>
            <a:pPr marL="145203" indent="-145203" defTabSz="201275">
              <a:spcBef>
                <a:spcPts val="500"/>
              </a:spcBef>
              <a:defRPr sz="1176">
                <a:latin typeface="Times New Roman"/>
                <a:ea typeface="Times New Roman"/>
                <a:cs typeface="Times New Roman"/>
                <a:sym typeface="Times New Roman"/>
              </a:defRPr>
            </a:pPr>
            <a:r>
              <a:t>In White’s conception, countries would be allowed to change their exchange rates only if the IMF permitted it.</a:t>
            </a:r>
          </a:p>
          <a:p>
            <a:pPr marL="145203" indent="-145203" defTabSz="201275">
              <a:spcBef>
                <a:spcPts val="500"/>
              </a:spcBef>
              <a:defRPr sz="1176">
                <a:latin typeface="Times New Roman"/>
                <a:ea typeface="Times New Roman"/>
                <a:cs typeface="Times New Roman"/>
                <a:sym typeface="Times New Roman"/>
              </a:defRPr>
            </a:pPr>
            <a:r>
              <a:t>The Bretton Woods system that they wound up constructing departed from the gold standard substantiallys:</a:t>
            </a:r>
          </a:p>
          <a:p>
            <a:pPr lvl="1" marL="363008" indent="-145203" defTabSz="201275">
              <a:spcBef>
                <a:spcPts val="500"/>
              </a:spcBef>
              <a:defRPr sz="1176">
                <a:latin typeface="Times New Roman"/>
                <a:ea typeface="Times New Roman"/>
                <a:cs typeface="Times New Roman"/>
                <a:sym typeface="Times New Roman"/>
              </a:defRPr>
            </a:pPr>
            <a:r>
              <a:t>Exchange rates were fixed and pegged, but the pegs were adjustable in response to “fundamental disequilibrium.” </a:t>
            </a:r>
          </a:p>
          <a:p>
            <a:pPr lvl="1" marL="363008" indent="-145203" defTabSz="201275">
              <a:spcBef>
                <a:spcPts val="500"/>
              </a:spcBef>
              <a:defRPr sz="1176">
                <a:latin typeface="Times New Roman"/>
                <a:ea typeface="Times New Roman"/>
                <a:cs typeface="Times New Roman"/>
                <a:sym typeface="Times New Roman"/>
              </a:defRPr>
            </a:pPr>
            <a:r>
              <a:t>Countries were allowed to adjust their currencies by up to ten percent—after consulting with the IMF—in cases of “fundamental disequilibrium”</a:t>
            </a:r>
          </a:p>
          <a:p>
            <a:pPr lvl="1" marL="363008" indent="-145203" defTabSz="201275">
              <a:spcBef>
                <a:spcPts val="500"/>
              </a:spcBef>
              <a:defRPr sz="1176">
                <a:latin typeface="Times New Roman"/>
                <a:ea typeface="Times New Roman"/>
                <a:cs typeface="Times New Roman"/>
                <a:sym typeface="Times New Roman"/>
              </a:defRPr>
            </a:pPr>
            <a:r>
              <a:t>Controls on international capital flows were explicitly allowed: Keynes and White had no desire to see international speculators move exchange rates and upset governments’ policies. </a:t>
            </a:r>
          </a:p>
          <a:p>
            <a:pPr lvl="1" marL="363008" indent="-145203" defTabSz="201275">
              <a:spcBef>
                <a:spcPts val="500"/>
              </a:spcBef>
              <a:defRPr sz="1176">
                <a:latin typeface="Times New Roman"/>
                <a:ea typeface="Times New Roman"/>
                <a:cs typeface="Times New Roman"/>
                <a:sym typeface="Times New Roman"/>
              </a:defRPr>
            </a:pPr>
            <a:r>
              <a:t>The International Monetary Fund was established to be a referee</a:t>
            </a:r>
          </a:p>
          <a:p>
            <a:pPr lvl="1" marL="363008" indent="-145203" defTabSz="201275">
              <a:spcBef>
                <a:spcPts val="500"/>
              </a:spcBef>
              <a:defRPr sz="1176">
                <a:latin typeface="Times New Roman"/>
                <a:ea typeface="Times New Roman"/>
                <a:cs typeface="Times New Roman"/>
                <a:sym typeface="Times New Roman"/>
              </a:defRPr>
            </a:pPr>
            <a:r>
              <a:t>The Bretton Woods pegged the dollar to gold at $35 a (troy) ounce, and pegged other currencies to the dollar.</a:t>
            </a:r>
          </a:p>
          <a:p>
            <a:pPr marL="145203" indent="-145203" defTabSz="201275">
              <a:spcBef>
                <a:spcPts val="500"/>
              </a:spcBef>
              <a:defRPr sz="1176">
                <a:latin typeface="Times New Roman"/>
                <a:ea typeface="Times New Roman"/>
                <a:cs typeface="Times New Roman"/>
                <a:sym typeface="Times New Roman"/>
              </a:defRPr>
            </a:pPr>
            <a:r>
              <a:t>The system held—barely</a:t>
            </a:r>
          </a:p>
          <a:p>
            <a:pPr marL="145203" indent="-145203" defTabSz="201275">
              <a:spcBef>
                <a:spcPts val="500"/>
              </a:spcBef>
              <a:defRPr sz="1176">
                <a:latin typeface="Times New Roman"/>
                <a:ea typeface="Times New Roman"/>
                <a:cs typeface="Times New Roman"/>
                <a:sym typeface="Times New Roman"/>
              </a:defRPr>
            </a:pPr>
            <a:r>
              <a:t>But barely was good enough for the Thirty Glorious Years</a:t>
            </a:r>
          </a:p>
        </p:txBody>
      </p:sp>
      <p:sp>
        <p:nvSpPr>
          <p:cNvPr id="185" name="5:0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5:00</a:t>
            </a:r>
          </a:p>
        </p:txBody>
      </p:sp>
      <p:pic>
        <p:nvPicPr>
          <p:cNvPr id="18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5022" y="62944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1535000" fill="hold"/>
                                        <p:tgtEl>
                                          <p:spTgt spid="1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echnological Diffusion and Multinational Enterprise"/>
          <p:cNvSpPr txBox="1"/>
          <p:nvPr>
            <p:ph type="title"/>
          </p:nvPr>
        </p:nvSpPr>
        <p:spPr>
          <a:xfrm>
            <a:off x="124795" y="0"/>
            <a:ext cx="8890001" cy="1261269"/>
          </a:xfrm>
          <a:prstGeom prst="rect">
            <a:avLst/>
          </a:prstGeom>
        </p:spPr>
        <p:txBody>
          <a:bodyPr/>
          <a:lstStyle>
            <a:lvl1pPr defTabSz="219455">
              <a:defRPr sz="3839"/>
            </a:lvl1pPr>
          </a:lstStyle>
          <a:p>
            <a:pPr/>
            <a:r>
              <a:t>Technological Diffusion and Multinational Enterprise</a:t>
            </a:r>
          </a:p>
        </p:txBody>
      </p:sp>
      <p:sp>
        <p:nvSpPr>
          <p:cNvPr id="191" name="The first post-World War II generation turned into the second…"/>
          <p:cNvSpPr txBox="1"/>
          <p:nvPr>
            <p:ph type="body" idx="1"/>
          </p:nvPr>
        </p:nvSpPr>
        <p:spPr>
          <a:xfrm>
            <a:off x="124795" y="1261268"/>
            <a:ext cx="8806318" cy="4491833"/>
          </a:xfrm>
          <a:prstGeom prst="rect">
            <a:avLst/>
          </a:prstGeom>
        </p:spPr>
        <p:txBody>
          <a:bodyPr anchor="t"/>
          <a:lstStyle/>
          <a:p>
            <a:pPr marL="171873" indent="-171873" defTabSz="238244">
              <a:spcBef>
                <a:spcPts val="600"/>
              </a:spcBef>
              <a:defRPr sz="1392">
                <a:latin typeface="Times New Roman"/>
                <a:ea typeface="Times New Roman"/>
                <a:cs typeface="Times New Roman"/>
                <a:sym typeface="Times New Roman"/>
              </a:defRPr>
            </a:pPr>
            <a:r>
              <a:t>The first post-World War II generation turned into the second</a:t>
            </a:r>
          </a:p>
          <a:p>
            <a:pPr marL="171873" indent="-171873" defTabSz="238244">
              <a:spcBef>
                <a:spcPts val="600"/>
              </a:spcBef>
              <a:defRPr sz="1392">
                <a:latin typeface="Times New Roman"/>
                <a:ea typeface="Times New Roman"/>
                <a:cs typeface="Times New Roman"/>
                <a:sym typeface="Times New Roman"/>
              </a:defRPr>
            </a:pPr>
            <a:r>
              <a:t>Industries in the industrial core became more and more characterized by “mass production”</a:t>
            </a:r>
          </a:p>
          <a:p>
            <a:pPr marL="171873" indent="-171873" defTabSz="238244">
              <a:spcBef>
                <a:spcPts val="600"/>
              </a:spcBef>
              <a:defRPr sz="1392">
                <a:latin typeface="Times New Roman"/>
                <a:ea typeface="Times New Roman"/>
                <a:cs typeface="Times New Roman"/>
                <a:sym typeface="Times New Roman"/>
              </a:defRPr>
            </a:pPr>
            <a:r>
              <a:t>If Ford could redesign production so that unskilled assembly line workers do what skilled craftsmen used to do, why couldn’t Ford also-or someone else-redesign production so that it could be carried out by low wage Peruvians or Poles or Kenyans?</a:t>
            </a:r>
          </a:p>
          <a:p>
            <a:pPr marL="171873" indent="-171873" defTabSz="238244">
              <a:spcBef>
                <a:spcPts val="600"/>
              </a:spcBef>
              <a:defRPr sz="1392">
                <a:latin typeface="Times New Roman"/>
                <a:ea typeface="Times New Roman"/>
                <a:cs typeface="Times New Roman"/>
                <a:sym typeface="Times New Roman"/>
              </a:defRPr>
            </a:pPr>
            <a:r>
              <a:t>Industries did migrate, but they did so surprisingly slowly. </a:t>
            </a:r>
          </a:p>
          <a:p>
            <a:pPr lvl="1" marL="429683" indent="-171873" defTabSz="238244">
              <a:spcBef>
                <a:spcPts val="600"/>
              </a:spcBef>
              <a:defRPr sz="1392">
                <a:latin typeface="Times New Roman"/>
                <a:ea typeface="Times New Roman"/>
                <a:cs typeface="Times New Roman"/>
                <a:sym typeface="Times New Roman"/>
              </a:defRPr>
            </a:pPr>
            <a:r>
              <a:t>Political risk of all kinds</a:t>
            </a:r>
          </a:p>
          <a:p>
            <a:pPr lvl="1" marL="429683" indent="-171873" defTabSz="238244">
              <a:spcBef>
                <a:spcPts val="600"/>
              </a:spcBef>
              <a:defRPr sz="1392">
                <a:latin typeface="Times New Roman"/>
                <a:ea typeface="Times New Roman"/>
                <a:cs typeface="Times New Roman"/>
                <a:sym typeface="Times New Roman"/>
              </a:defRPr>
            </a:pPr>
            <a:r>
              <a:t>Substantial advantages for a ﬁrm in keeping production in the industrial core</a:t>
            </a:r>
          </a:p>
          <a:p>
            <a:pPr lvl="1" marL="429683" indent="-171873" defTabSz="238244">
              <a:spcBef>
                <a:spcPts val="600"/>
              </a:spcBef>
              <a:defRPr sz="1392">
                <a:latin typeface="Times New Roman"/>
                <a:ea typeface="Times New Roman"/>
                <a:cs typeface="Times New Roman"/>
                <a:sym typeface="Times New Roman"/>
              </a:defRPr>
            </a:pPr>
            <a:r>
              <a:t>A reliable electric power grid was much more likely to be found in the industrial core. </a:t>
            </a:r>
          </a:p>
          <a:p>
            <a:pPr lvl="1" marL="429683" indent="-171873" defTabSz="238244">
              <a:spcBef>
                <a:spcPts val="600"/>
              </a:spcBef>
              <a:defRPr sz="1392">
                <a:latin typeface="Times New Roman"/>
                <a:ea typeface="Times New Roman"/>
                <a:cs typeface="Times New Roman"/>
                <a:sym typeface="Times New Roman"/>
              </a:defRPr>
            </a:pPr>
            <a:r>
              <a:t>And so were the services of specialists needed to ﬁx the many things that can go</a:t>
            </a:r>
          </a:p>
          <a:p>
            <a:pPr lvl="1" marL="429683" indent="-171873" defTabSz="238244">
              <a:spcBef>
                <a:spcPts val="600"/>
              </a:spcBef>
              <a:defRPr sz="1392">
                <a:latin typeface="Times New Roman"/>
                <a:ea typeface="Times New Roman"/>
                <a:cs typeface="Times New Roman"/>
                <a:sym typeface="Times New Roman"/>
              </a:defRPr>
            </a:pPr>
            <a:r>
              <a:t>These factors were an order of magnitude more important for industries that are in technological ﬂux than for those that have a settled, relatively unchanging technology</a:t>
            </a:r>
          </a:p>
          <a:p>
            <a:pPr marL="171873" indent="-171873" defTabSz="238244">
              <a:spcBef>
                <a:spcPts val="600"/>
              </a:spcBef>
              <a:defRPr sz="1392">
                <a:latin typeface="Times New Roman"/>
                <a:ea typeface="Times New Roman"/>
                <a:cs typeface="Times New Roman"/>
                <a:sym typeface="Times New Roman"/>
              </a:defRPr>
            </a:pPr>
            <a:r>
              <a:t>As industries reached technological maturity, freeze their production processes into set patterns, and became businesses in which sales are made on the basis of the lowest price, they did tend to migrate</a:t>
            </a:r>
          </a:p>
          <a:p>
            <a:pPr marL="171873" indent="-171873" defTabSz="238244">
              <a:spcBef>
                <a:spcPts val="600"/>
              </a:spcBef>
              <a:defRPr sz="1392">
                <a:latin typeface="Times New Roman"/>
                <a:ea typeface="Times New Roman"/>
                <a:cs typeface="Times New Roman"/>
                <a:sym typeface="Times New Roman"/>
              </a:defRPr>
            </a:pPr>
            <a:r>
              <a:t>In the words of a Japanese development advisor, older siblings hand down to younger ones clothes they no longer need.</a:t>
            </a:r>
          </a:p>
          <a:p>
            <a:pPr marL="171873" indent="-171873" defTabSz="238244">
              <a:spcBef>
                <a:spcPts val="600"/>
              </a:spcBef>
              <a:defRPr sz="1392">
                <a:latin typeface="Times New Roman"/>
                <a:ea typeface="Times New Roman"/>
                <a:cs typeface="Times New Roman"/>
                <a:sym typeface="Times New Roman"/>
              </a:defRPr>
            </a:pPr>
            <a:r>
              <a:t>All this was to change later on, as the world economy entered the post-1990 age of value chains.</a:t>
            </a:r>
          </a:p>
        </p:txBody>
      </p:sp>
      <p:sp>
        <p:nvSpPr>
          <p:cNvPr id="192" name="4:0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5919" y="63135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6441666"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This Time</a:t>
            </a:r>
          </a:p>
        </p:txBody>
      </p:sp>
      <p:sp>
        <p:nvSpPr>
          <p:cNvPr id="19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Thirty Glorious Years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 from this lecture…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292973">
              <a:defRPr sz="3827">
                <a:uFill>
                  <a:solidFill>
                    <a:srgbClr val="000000"/>
                  </a:solidFill>
                </a:uFill>
              </a:defRPr>
            </a:lvl1pPr>
          </a:lstStyle>
          <a:p>
            <a:pPr/>
            <a:r>
              <a:t>Notes: What Was Unconvincing Today?</a:t>
            </a:r>
          </a:p>
        </p:txBody>
      </p:sp>
      <p:sp>
        <p:nvSpPr>
          <p:cNvPr id="201" name="Mistakes and unclarities: typos, wordos, and mindos……"/>
          <p:cNvSpPr txBox="1"/>
          <p:nvPr>
            <p:ph type="body" sz="half" idx="4294967295"/>
          </p:nvPr>
        </p:nvSpPr>
        <p:spPr>
          <a:xfrm>
            <a:off x="277663" y="1267121"/>
            <a:ext cx="380879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20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Catch Our Breath…"/>
          <p:cNvSpPr txBox="1"/>
          <p:nvPr>
            <p:ph type="title"/>
          </p:nvPr>
        </p:nvSpPr>
        <p:spPr>
          <a:xfrm>
            <a:off x="276457" y="-2"/>
            <a:ext cx="8572501" cy="1270003"/>
          </a:xfrm>
          <a:prstGeom prst="rect">
            <a:avLst/>
          </a:prstGeom>
        </p:spPr>
        <p:txBody>
          <a:bodyPr/>
          <a:lstStyle/>
          <a:p>
            <a:pPr/>
            <a:r>
              <a:t>Catch Our Breath…</a:t>
            </a:r>
          </a:p>
        </p:txBody>
      </p:sp>
      <p:sp>
        <p:nvSpPr>
          <p:cNvPr id="20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0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20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10"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213"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14"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17"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18"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21"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222"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223"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224"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27"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97"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98" name="Image" descr="Image"/>
          <p:cNvPicPr>
            <a:picLocks noChangeAspect="1"/>
          </p:cNvPicPr>
          <p:nvPr/>
        </p:nvPicPr>
        <p:blipFill>
          <a:blip r:embed="rId2">
            <a:extLst/>
          </a:blip>
          <a:stretch>
            <a:fillRect/>
          </a:stretch>
        </p:blipFill>
        <p:spPr>
          <a:xfrm>
            <a:off x="277663" y="2524423"/>
            <a:ext cx="8331201" cy="41402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30"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233"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236"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39"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242"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245"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48"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49"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52"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53"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56"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5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60"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61"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01"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02" name="Image" descr="Image"/>
          <p:cNvPicPr>
            <a:picLocks noChangeAspect="1"/>
          </p:cNvPicPr>
          <p:nvPr/>
        </p:nvPicPr>
        <p:blipFill>
          <a:blip r:embed="rId2">
            <a:extLst/>
          </a:blip>
          <a:stretch>
            <a:fillRect/>
          </a:stretch>
        </p:blipFill>
        <p:spPr>
          <a:xfrm>
            <a:off x="560811" y="2397372"/>
            <a:ext cx="7320740" cy="426725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64"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65"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68"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69"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72"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73"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76"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79"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282"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285"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288"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291"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294"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5" name="The long 20th century will in all likelihood be seen in the future as the watershed in human experience:…"/>
          <p:cNvSpPr txBox="1"/>
          <p:nvPr>
            <p:ph type="body" sz="quarter" idx="4294967295"/>
          </p:nvPr>
        </p:nvSpPr>
        <p:spPr>
          <a:xfrm>
            <a:off x="277663" y="1267121"/>
            <a:ext cx="8572501" cy="1348491"/>
          </a:xfrm>
          <a:prstGeom prst="rect">
            <a:avLst/>
          </a:prstGeom>
        </p:spPr>
        <p:txBody>
          <a:bodyPr lIns="45718" tIns="45718" rIns="45718" bIns="45718" anchor="t"/>
          <a:lstStyle/>
          <a:p>
            <a:pPr marL="0" indent="0" defTabSz="244418">
              <a:spcBef>
                <a:spcPts val="500"/>
              </a:spcBef>
              <a:buSzTx/>
              <a:buFont typeface="Arial"/>
              <a:buNone/>
              <a:defRPr b="1" sz="1254">
                <a:uFill>
                  <a:solidFill>
                    <a:srgbClr val="000000"/>
                  </a:solidFill>
                </a:uFill>
                <a:latin typeface="+mn-lt"/>
                <a:ea typeface="+mn-ea"/>
                <a:cs typeface="+mn-cs"/>
                <a:sym typeface="Helvetica"/>
              </a:defRPr>
            </a:pPr>
            <a:r>
              <a:t>When Is It Appropriate to Move on This?</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Immediate social distancing…</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Self-isolate if you have a cough and a fever…</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6" name="Image" descr="Image"/>
          <p:cNvPicPr>
            <a:picLocks noChangeAspect="1"/>
          </p:cNvPicPr>
          <p:nvPr/>
        </p:nvPicPr>
        <p:blipFill>
          <a:blip r:embed="rId2">
            <a:extLst/>
          </a:blip>
          <a:stretch>
            <a:fillRect/>
          </a:stretch>
        </p:blipFill>
        <p:spPr>
          <a:xfrm>
            <a:off x="1488598" y="2615611"/>
            <a:ext cx="5853743" cy="405259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297"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00"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03"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06"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09"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12"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15"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18"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19"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2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2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60">
              <a:defRPr sz="2668">
                <a:uFill>
                  <a:solidFill>
                    <a:srgbClr val="000000"/>
                  </a:solidFill>
                </a:uFill>
              </a:defRPr>
            </a:pPr>
            <a:r>
              <a:t>U.C. Berkeley: Economics 115: Spring 2020</a:t>
            </a:r>
            <a:r>
              <a:rPr sz="4692">
                <a:latin typeface="Calibri"/>
                <a:ea typeface="Calibri"/>
                <a:cs typeface="Calibri"/>
                <a:sym typeface="Calibri"/>
              </a:rPr>
              <a:t> </a:t>
            </a:r>
            <a:endParaRPr sz="4692"/>
          </a:p>
          <a:p>
            <a:pPr defTabSz="311260">
              <a:defRPr sz="4048">
                <a:uFill>
                  <a:solidFill>
                    <a:srgbClr val="000000"/>
                  </a:solidFill>
                </a:uFill>
                <a:latin typeface="Calibri"/>
                <a:ea typeface="Calibri"/>
                <a:cs typeface="Calibri"/>
                <a:sym typeface="Calibri"/>
              </a:defRPr>
            </a:pPr>
            <a:r>
              <a:t>20th Century Economic History: Lecture 12: Thirty Glorious Years, 1945–1975</a:t>
            </a:r>
          </a:p>
        </p:txBody>
      </p:sp>
      <p:sp>
        <p:nvSpPr>
          <p:cNvPr id="109"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2020-03-11</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M 2020-03-16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https://github.com/braddelong/public-files/blob/master/econ-115-lecture-12.pptx</a:t>
            </a:r>
            <a:r>
              <a:rPr sz="1372"/>
              <a:t>&gt;</a:t>
            </a:r>
            <a:endParaRPr sz="1372"/>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2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31"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32"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35"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36"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3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40"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43"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44"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47"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48"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51"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52"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53"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56"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57"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58"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61"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62"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65"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66"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Last Time</a:t>
            </a:r>
          </a:p>
        </p:txBody>
      </p:sp>
      <p:sp>
        <p:nvSpPr>
          <p:cNvPr id="11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From False (and True) Starts in Emerging Markets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the “False Starts”…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6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70"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71"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72"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75"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76"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77"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80"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81"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384"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385"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388"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389"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9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95"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98"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1"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404"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15"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Thirty Glorious Years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Cold War: There Was Not Supposed to Be One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Korean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Broad sweep</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Consequences: After the Korean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Russia Sits Down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07"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08"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11"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12"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13"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16"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19"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22"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23"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26"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29"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30"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33"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34"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Review: 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246459">
              <a:defRPr sz="3360"/>
            </a:pPr>
            <a:r>
              <a:t>Review: The U.S.: The Roaring Twenties</a:t>
            </a:r>
          </a:p>
        </p:txBody>
      </p:sp>
      <p:sp>
        <p:nvSpPr>
          <p:cNvPr id="437"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438"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441"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442"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118"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277016">
              <a:spcBef>
                <a:spcPts val="600"/>
              </a:spcBef>
              <a:buSzTx/>
              <a:buFont typeface="Arial"/>
              <a:buNone/>
              <a:defRPr b="1" sz="2190">
                <a:uFill>
                  <a:solidFill>
                    <a:srgbClr val="000000"/>
                  </a:solidFill>
                </a:uFill>
                <a:latin typeface="+mn-lt"/>
                <a:ea typeface="+mn-ea"/>
                <a:cs typeface="+mn-cs"/>
                <a:sym typeface="Helvetica"/>
              </a:defRPr>
            </a:pPr>
            <a:r>
              <a:t>DeLong: Office Hours</a:t>
            </a:r>
          </a:p>
          <a:p>
            <a:pPr marL="0" indent="0" defTabSz="277016">
              <a:spcBef>
                <a:spcPts val="600"/>
              </a:spcBef>
              <a:buSzTx/>
              <a:buFont typeface="Arial"/>
              <a:buNone/>
              <a:defRPr strike="sngStrike" sz="1752">
                <a:uFill>
                  <a:solidFill>
                    <a:srgbClr val="000000"/>
                  </a:solidFill>
                </a:uFill>
                <a:latin typeface="+mn-lt"/>
                <a:ea typeface="+mn-ea"/>
                <a:cs typeface="+mn-cs"/>
                <a:sym typeface="Helvetica"/>
              </a:defRPr>
            </a:pPr>
            <a:r>
              <a:t>M 11:10-12:40, Blum Hall 200B</a:t>
            </a:r>
          </a:p>
          <a:p>
            <a:pPr marL="0" indent="0" defTabSz="277016">
              <a:spcBef>
                <a:spcPts val="600"/>
              </a:spcBef>
              <a:buSzTx/>
              <a:buFont typeface="Arial"/>
              <a:buNone/>
              <a:defRPr strike="sngStrike" sz="1752">
                <a:uFill>
                  <a:solidFill>
                    <a:srgbClr val="000000"/>
                  </a:solidFill>
                </a:uFill>
                <a:latin typeface="+mn-lt"/>
                <a:ea typeface="+mn-ea"/>
                <a:cs typeface="+mn-cs"/>
                <a:sym typeface="Helvetica"/>
              </a:defRPr>
            </a:pPr>
            <a:r>
              <a:t>T 11:15-12:00, Blum Hall 200B</a:t>
            </a:r>
          </a:p>
          <a:p>
            <a:pPr marL="0" indent="0" defTabSz="277016">
              <a:spcBef>
                <a:spcPts val="600"/>
              </a:spcBef>
              <a:buSzTx/>
              <a:buFont typeface="Arial"/>
              <a:buNone/>
              <a:defRPr sz="1752">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for a virtual appointment</a:t>
            </a:r>
          </a:p>
          <a:p>
            <a:pPr marL="0" indent="0" defTabSz="277016">
              <a:spcBef>
                <a:spcPts val="600"/>
              </a:spcBef>
              <a:buSzTx/>
              <a:buFont typeface="Arial"/>
              <a:buNone/>
              <a:defRPr b="1" sz="1752">
                <a:uFill>
                  <a:solidFill>
                    <a:srgbClr val="000000"/>
                  </a:solidFill>
                </a:uFill>
                <a:latin typeface="+mn-lt"/>
                <a:ea typeface="+mn-ea"/>
                <a:cs typeface="+mn-cs"/>
                <a:sym typeface="Helvetica"/>
              </a:defRPr>
            </a:pPr>
          </a:p>
          <a:p>
            <a:pPr marL="0" indent="0" defTabSz="277016">
              <a:spcBef>
                <a:spcPts val="6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r>
              <a:t>Read: </a:t>
            </a:r>
            <a:r>
              <a:rPr b="0"/>
              <a:t>DeLong, chapter 16</a:t>
            </a:r>
          </a:p>
          <a:p>
            <a:pPr marL="0" indent="0" defTabSz="283692">
              <a:spcBef>
                <a:spcPts val="700"/>
              </a:spcBef>
              <a:buSzTx/>
              <a:buFont typeface="Arial"/>
              <a:buNone/>
              <a:defRPr b="1" sz="1752">
                <a:uFill>
                  <a:solidFill>
                    <a:srgbClr val="000000"/>
                  </a:solidFill>
                </a:uFill>
                <a:latin typeface="+mn-lt"/>
                <a:ea typeface="+mn-ea"/>
                <a:cs typeface="+mn-cs"/>
                <a:sym typeface="Helvetica"/>
              </a:defRPr>
            </a:pPr>
            <a:r>
              <a:t>Slides: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https://github.com/braddelong/public-files/blob/master/econ-115-lecture-16.pptx</a:t>
            </a:r>
            <a:r>
              <a:rPr b="0"/>
              <a:t>&gt;</a:t>
            </a: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r>
              <a:t>Do: </a:t>
            </a:r>
            <a:r>
              <a:rPr b="0"/>
              <a:t>Assignments on suspension as we figure out what to do with the midterm…</a:t>
            </a: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4"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Review: To Your iClickers"/>
          <p:cNvSpPr txBox="1"/>
          <p:nvPr>
            <p:ph type="title"/>
          </p:nvPr>
        </p:nvSpPr>
        <p:spPr>
          <a:xfrm>
            <a:off x="371390" y="-1"/>
            <a:ext cx="8341552" cy="1071564"/>
          </a:xfrm>
          <a:prstGeom prst="rect">
            <a:avLst/>
          </a:prstGeom>
        </p:spPr>
        <p:txBody>
          <a:bodyPr/>
          <a:lstStyle/>
          <a:p>
            <a:pPr/>
            <a:r>
              <a:t>Review: To Your iClickers</a:t>
            </a:r>
          </a:p>
        </p:txBody>
      </p:sp>
      <p:sp>
        <p:nvSpPr>
          <p:cNvPr id="445" name="John Maynard Keynes thought that the prosperity of the pre-WWI years was:…"/>
          <p:cNvSpPr txBox="1"/>
          <p:nvPr>
            <p:ph type="body" idx="1"/>
          </p:nvPr>
        </p:nvSpPr>
        <p:spPr>
          <a:xfrm>
            <a:off x="371390" y="1071562"/>
            <a:ext cx="5534324" cy="5311433"/>
          </a:xfrm>
          <a:prstGeom prst="rect">
            <a:avLst/>
          </a:prstGeom>
        </p:spPr>
        <p:txBody>
          <a:bodyPr anchor="t"/>
          <a:lstStyle/>
          <a:p>
            <a:pPr marL="0" indent="0" defTabSz="299858">
              <a:spcBef>
                <a:spcPts val="600"/>
              </a:spcBef>
              <a:buSzTx/>
              <a:buNone/>
              <a:defRPr sz="1752"/>
            </a:pPr>
            <a:r>
              <a:t>John Maynard Keynes thought that the prosperity of the pre-WWI years was:</a:t>
            </a:r>
          </a:p>
          <a:p>
            <a:pPr marL="0" indent="0" defTabSz="299858">
              <a:spcBef>
                <a:spcPts val="600"/>
              </a:spcBef>
              <a:buSzTx/>
              <a:buNone/>
              <a:defRPr sz="1752"/>
            </a:pPr>
          </a:p>
          <a:p>
            <a:pPr marL="292768" indent="-292768" defTabSz="299858">
              <a:spcBef>
                <a:spcPts val="600"/>
              </a:spcBef>
              <a:buSzPct val="100000"/>
              <a:buAutoNum type="alphaUcPeriod" startAt="1"/>
              <a:defRPr sz="1752"/>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52"/>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52"/>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52"/>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52"/>
            </a:pPr>
            <a:r>
              <a:t>None of the above</a:t>
            </a:r>
          </a:p>
        </p:txBody>
      </p:sp>
      <p:pic>
        <p:nvPicPr>
          <p:cNvPr id="446" name="images.jpeg" descr="images.jpeg"/>
          <p:cNvPicPr>
            <a:picLocks noChangeAspect="1"/>
          </p:cNvPicPr>
          <p:nvPr/>
        </p:nvPicPr>
        <p:blipFill>
          <a:blip r:embed="rId2">
            <a:extLst/>
          </a:blip>
          <a:stretch>
            <a:fillRect/>
          </a:stretch>
        </p:blipFill>
        <p:spPr>
          <a:xfrm>
            <a:off x="5766067" y="1071562"/>
            <a:ext cx="2946876" cy="5311433"/>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449"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450"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453"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What Had Ended Previous Downturns?"/>
          <p:cNvSpPr txBox="1"/>
          <p:nvPr>
            <p:ph type="title" idx="4294967295"/>
          </p:nvPr>
        </p:nvSpPr>
        <p:spPr>
          <a:xfrm>
            <a:off x="457199" y="-1"/>
            <a:ext cx="8228391" cy="1023141"/>
          </a:xfrm>
          <a:prstGeom prst="rect">
            <a:avLst/>
          </a:prstGeom>
        </p:spPr>
        <p:txBody>
          <a:bodyPr lIns="50800" tIns="50800" rIns="50800" bIns="50800"/>
          <a:lstStyle>
            <a:lvl1pPr defTabSz="250567">
              <a:defRPr sz="3416">
                <a:solidFill>
                  <a:srgbClr val="000080"/>
                </a:solidFill>
              </a:defRPr>
            </a:lvl1pPr>
          </a:lstStyle>
          <a:p>
            <a:pPr/>
            <a:r>
              <a:t>What Had Ended Previous Downturns?</a:t>
            </a:r>
          </a:p>
        </p:txBody>
      </p:sp>
      <p:sp>
        <p:nvSpPr>
          <p:cNvPr id="456"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1884—RR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1893—confidence that gold standard will be kept</a:t>
            </a:r>
          </a:p>
          <a:p>
            <a:pPr lvl="1" marL="685682" indent="-307857" defTabSz="777240">
              <a:spcBef>
                <a:spcPts val="700"/>
              </a:spcBef>
              <a:defRPr sz="2040">
                <a:uFill>
                  <a:solidFill>
                    <a:srgbClr val="000000"/>
                  </a:solidFill>
                </a:uFill>
                <a:latin typeface="Calibri"/>
                <a:ea typeface="Calibri"/>
                <a:cs typeface="Calibri"/>
                <a:sym typeface="Calibri"/>
              </a:defRPr>
            </a:pPr>
            <a:r>
              <a:t>1904—Theodore Roosevelt</a:t>
            </a:r>
          </a:p>
          <a:p>
            <a:pPr lvl="1" marL="685682" indent="-307857" defTabSz="777240">
              <a:spcBef>
                <a:spcPts val="700"/>
              </a:spcBef>
              <a:defRPr sz="2040">
                <a:uFill>
                  <a:solidFill>
                    <a:srgbClr val="000000"/>
                  </a:solidFill>
                </a:uFill>
                <a:latin typeface="Calibri"/>
                <a:ea typeface="Calibri"/>
                <a:cs typeface="Calibri"/>
                <a:sym typeface="Calibri"/>
              </a:defRPr>
            </a:pPr>
            <a:r>
              <a:t>1907—J.P. Morgan constitutes himself a pick-up central bank</a:t>
            </a:r>
          </a:p>
          <a:p>
            <a:pPr lvl="1" marL="685682" indent="-307857" defTabSz="777240">
              <a:spcBef>
                <a:spcPts val="700"/>
              </a:spcBef>
              <a:defRPr sz="2040">
                <a:uFill>
                  <a:solidFill>
                    <a:srgbClr val="000000"/>
                  </a:solidFill>
                </a:uFill>
                <a:latin typeface="Calibri"/>
                <a:ea typeface="Calibri"/>
                <a:cs typeface="Calibri"/>
                <a:sym typeface="Calibri"/>
              </a:defRPr>
            </a:pPr>
            <a:r>
              <a:t>1914—profits from European war demand WWI</a:t>
            </a:r>
          </a:p>
          <a:p>
            <a:pPr lvl="1" marL="685682" indent="-307857" defTabSz="777240">
              <a:spcBef>
                <a:spcPts val="700"/>
              </a:spcBef>
              <a:defRPr sz="2040">
                <a:uFill>
                  <a:solidFill>
                    <a:srgbClr val="000000"/>
                  </a:solidFill>
                </a:uFill>
                <a:latin typeface="Calibri"/>
                <a:ea typeface="Calibri"/>
                <a:cs typeface="Calibri"/>
                <a:sym typeface="Calibri"/>
              </a:defRPr>
            </a:pPr>
            <a:r>
              <a:t>1920—Federal Reserve reverses course</a:t>
            </a:r>
          </a:p>
        </p:txBody>
      </p:sp>
      <p:pic>
        <p:nvPicPr>
          <p:cNvPr id="457"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460"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7" indent="-307857" defTabSz="777240">
              <a:spcBef>
                <a:spcPts val="700"/>
              </a:spcBef>
              <a:defRPr sz="2040">
                <a:uFill>
                  <a:solidFill>
                    <a:srgbClr val="000000"/>
                  </a:solidFill>
                </a:uFill>
                <a:latin typeface="Calibri"/>
                <a:ea typeface="Calibri"/>
                <a:cs typeface="Calibri"/>
                <a:sym typeface="Calibri"/>
              </a:defRPr>
            </a:pPr>
            <a:r>
              <a:t>There is nothing worse than attempting to credibly commit to an incredible policy</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7" indent="-307857" defTabSz="777240">
              <a:spcBef>
                <a:spcPts val="700"/>
              </a:spcBef>
              <a:defRPr sz="2040">
                <a:uFill>
                  <a:solidFill>
                    <a:srgbClr val="000000"/>
                  </a:solidFill>
                </a:uFill>
                <a:latin typeface="Calibri"/>
                <a:ea typeface="Calibri"/>
                <a:cs typeface="Calibri"/>
                <a:sym typeface="Calibri"/>
              </a:defRPr>
            </a:pPr>
            <a:r>
              <a:t>Big depressions happen when the popular demand for cash outstrips the government's supply</a:t>
            </a:r>
          </a:p>
          <a:p>
            <a:pPr marL="307857" indent="-307857" defTabSz="777240">
              <a:spcBef>
                <a:spcPts val="700"/>
              </a:spcBef>
              <a:defRPr sz="204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463"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464"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he Role of the Stock Market"/>
          <p:cNvSpPr txBox="1"/>
          <p:nvPr>
            <p:ph type="title" idx="4294967295"/>
          </p:nvPr>
        </p:nvSpPr>
        <p:spPr>
          <a:xfrm>
            <a:off x="457199" y="-1"/>
            <a:ext cx="8228391" cy="1023141"/>
          </a:xfrm>
          <a:prstGeom prst="rect">
            <a:avLst/>
          </a:prstGeom>
        </p:spPr>
        <p:txBody>
          <a:bodyPr lIns="50800" tIns="50800" rIns="50800" bIns="50800"/>
          <a:lstStyle>
            <a:lvl1pPr defTabSz="340935">
              <a:defRPr sz="4648">
                <a:solidFill>
                  <a:srgbClr val="000080"/>
                </a:solidFill>
              </a:defRPr>
            </a:lvl1pPr>
          </a:lstStyle>
          <a:p>
            <a:pPr/>
            <a:r>
              <a:t>The Role of the Stock Market</a:t>
            </a:r>
          </a:p>
        </p:txBody>
      </p:sp>
      <p:sp>
        <p:nvSpPr>
          <p:cNvPr id="467" name="Stock market doubles between the start of 1927 and late 1929…"/>
          <p:cNvSpPr txBox="1"/>
          <p:nvPr>
            <p:ph type="body" sz="half" idx="4294967295"/>
          </p:nvPr>
        </p:nvSpPr>
        <p:spPr>
          <a:xfrm>
            <a:off x="457199" y="1023139"/>
            <a:ext cx="3759562" cy="5244064"/>
          </a:xfrm>
          <a:prstGeom prst="rect">
            <a:avLst/>
          </a:prstGeom>
        </p:spPr>
        <p:txBody>
          <a:bodyPr lIns="50800" tIns="50800" rIns="50800" bIns="50800" anchor="t"/>
          <a:lstStyle/>
          <a:p>
            <a:pPr marL="300613" indent="-300613" defTabSz="758951">
              <a:spcBef>
                <a:spcPts val="700"/>
              </a:spcBef>
              <a:defRPr sz="1992">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92">
                <a:uFill>
                  <a:solidFill>
                    <a:srgbClr val="000000"/>
                  </a:solidFill>
                </a:uFill>
                <a:latin typeface="Calibri"/>
                <a:ea typeface="Calibri"/>
                <a:cs typeface="Calibri"/>
                <a:sym typeface="Calibri"/>
              </a:defRPr>
            </a:pPr>
            <a:r>
              <a:t>Positive-feedback margin trading</a:t>
            </a:r>
          </a:p>
          <a:p>
            <a:pPr lvl="1" marL="669548" indent="-300613" defTabSz="758951">
              <a:spcBef>
                <a:spcPts val="700"/>
              </a:spcBef>
              <a:defRPr sz="1992">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92">
                <a:uFill>
                  <a:solidFill>
                    <a:srgbClr val="000000"/>
                  </a:solidFill>
                </a:uFill>
                <a:latin typeface="Calibri"/>
                <a:ea typeface="Calibri"/>
                <a:cs typeface="Calibri"/>
                <a:sym typeface="Calibri"/>
              </a:defRPr>
            </a:pPr>
            <a:r>
              <a:t>Castles in the air</a:t>
            </a:r>
          </a:p>
          <a:p>
            <a:pPr lvl="1" marL="669548" indent="-300613" defTabSz="758951">
              <a:spcBef>
                <a:spcPts val="700"/>
              </a:spcBef>
              <a:defRPr sz="1992">
                <a:uFill>
                  <a:solidFill>
                    <a:srgbClr val="000000"/>
                  </a:solidFill>
                </a:uFill>
                <a:latin typeface="Calibri"/>
                <a:ea typeface="Calibri"/>
                <a:cs typeface="Calibri"/>
                <a:sym typeface="Calibri"/>
              </a:defRPr>
            </a:pPr>
            <a:r>
              <a:t>Prohibition?</a:t>
            </a:r>
          </a:p>
          <a:p>
            <a:pPr lvl="1" marL="669548" indent="-300613" defTabSz="758951">
              <a:spcBef>
                <a:spcPts val="700"/>
              </a:spcBef>
              <a:defRPr sz="1992">
                <a:uFill>
                  <a:solidFill>
                    <a:srgbClr val="000000"/>
                  </a:solidFill>
                </a:uFill>
                <a:latin typeface="Calibri"/>
                <a:ea typeface="Calibri"/>
                <a:cs typeface="Calibri"/>
                <a:sym typeface="Calibri"/>
              </a:defRPr>
            </a:pPr>
            <a:r>
              <a:t>Monetary policy?</a:t>
            </a:r>
          </a:p>
          <a:p>
            <a:pPr lvl="1" marL="669548" indent="-300613" defTabSz="758951">
              <a:spcBef>
                <a:spcPts val="700"/>
              </a:spcBef>
              <a:defRPr sz="1992">
                <a:uFill>
                  <a:solidFill>
                    <a:srgbClr val="000000"/>
                  </a:solidFill>
                </a:uFill>
                <a:latin typeface="Calibri"/>
                <a:ea typeface="Calibri"/>
                <a:cs typeface="Calibri"/>
                <a:sym typeface="Calibri"/>
              </a:defRPr>
            </a:pPr>
            <a:r>
              <a:t>Mass production?</a:t>
            </a:r>
          </a:p>
          <a:p>
            <a:pPr marL="300613" indent="-300613" defTabSz="758951">
              <a:spcBef>
                <a:spcPts val="700"/>
              </a:spcBef>
              <a:defRPr sz="1992">
                <a:uFill>
                  <a:solidFill>
                    <a:srgbClr val="000000"/>
                  </a:solidFill>
                </a:uFill>
                <a:latin typeface="Calibri"/>
                <a:ea typeface="Calibri"/>
                <a:cs typeface="Calibri"/>
                <a:sym typeface="Calibri"/>
              </a:defRPr>
            </a:pPr>
            <a:r>
              <a:t>The expectations shock produced </a:t>
            </a:r>
          </a:p>
        </p:txBody>
      </p:sp>
      <p:pic>
        <p:nvPicPr>
          <p:cNvPr id="468" name="Dow_Jones_Industrial_Average___Value_Investing_Basics.png" descr="Dow_Jones_Industrial_Average___Value_Investing_Basics.png"/>
          <p:cNvPicPr>
            <a:picLocks noChangeAspect="0"/>
          </p:cNvPicPr>
          <p:nvPr/>
        </p:nvPicPr>
        <p:blipFill>
          <a:blip r:embed="rId2">
            <a:extLst/>
          </a:blip>
          <a:stretch>
            <a:fillRect/>
          </a:stretch>
        </p:blipFill>
        <p:spPr>
          <a:xfrm>
            <a:off x="4216760" y="1023139"/>
            <a:ext cx="4468830" cy="5244064"/>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Why Was the Great Depression so Great?"/>
          <p:cNvSpPr txBox="1"/>
          <p:nvPr>
            <p:ph type="title" idx="4294967295"/>
          </p:nvPr>
        </p:nvSpPr>
        <p:spPr>
          <a:xfrm>
            <a:off x="457199" y="-1"/>
            <a:ext cx="8228391" cy="1023141"/>
          </a:xfrm>
          <a:prstGeom prst="rect">
            <a:avLst/>
          </a:prstGeom>
        </p:spPr>
        <p:txBody>
          <a:bodyPr lIns="50800" tIns="50800" rIns="50800" bIns="50800"/>
          <a:lstStyle>
            <a:lvl1pPr defTabSz="234136">
              <a:defRPr sz="3192">
                <a:solidFill>
                  <a:srgbClr val="000080"/>
                </a:solidFill>
              </a:defRPr>
            </a:lvl1pPr>
          </a:lstStyle>
          <a:p>
            <a:pPr/>
            <a:r>
              <a:t>Why Was the Great Depression so Great?</a:t>
            </a:r>
          </a:p>
        </p:txBody>
      </p:sp>
      <p:sp>
        <p:nvSpPr>
          <p:cNvPr id="471"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The Role of the Banking System"/>
          <p:cNvSpPr txBox="1"/>
          <p:nvPr>
            <p:ph type="title" idx="4294967295"/>
          </p:nvPr>
        </p:nvSpPr>
        <p:spPr>
          <a:xfrm>
            <a:off x="457199" y="-1"/>
            <a:ext cx="8228391" cy="1023141"/>
          </a:xfrm>
          <a:prstGeom prst="rect">
            <a:avLst/>
          </a:prstGeom>
        </p:spPr>
        <p:txBody>
          <a:bodyPr lIns="50800" tIns="50800" rIns="50800" bIns="50800"/>
          <a:lstStyle>
            <a:lvl1pPr defTabSz="303966">
              <a:defRPr sz="4144">
                <a:solidFill>
                  <a:srgbClr val="000080"/>
                </a:solidFill>
              </a:defRPr>
            </a:lvl1pPr>
          </a:lstStyle>
          <a:p>
            <a:pPr/>
            <a:r>
              <a:t>The Role of the Banking System</a:t>
            </a:r>
          </a:p>
        </p:txBody>
      </p:sp>
      <p:sp>
        <p:nvSpPr>
          <p:cNvPr id="474" name="In the United States in the 1920s, about 600 banks failed a year—largely small rural banks…"/>
          <p:cNvSpPr txBox="1"/>
          <p:nvPr>
            <p:ph type="body" sz="half" idx="4294967295"/>
          </p:nvPr>
        </p:nvSpPr>
        <p:spPr>
          <a:xfrm>
            <a:off x="457199" y="1023139"/>
            <a:ext cx="3812614"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In the United States in the 1920s, about 600 banks failed a year—largely small rural banks</a:t>
            </a:r>
          </a:p>
          <a:p>
            <a:pPr marL="275260" indent="-275260" defTabSz="694944">
              <a:spcBef>
                <a:spcPts val="600"/>
              </a:spcBef>
              <a:defRPr sz="1824">
                <a:uFill>
                  <a:solidFill>
                    <a:srgbClr val="000000"/>
                  </a:solidFill>
                </a:uFill>
                <a:latin typeface="Calibri"/>
                <a:ea typeface="Calibri"/>
                <a:cs typeface="Calibri"/>
                <a:sym typeface="Calibri"/>
              </a:defRPr>
            </a:pPr>
            <a:r>
              <a:t>But banks set out to make riskier and riskier loans</a:t>
            </a:r>
          </a:p>
          <a:p>
            <a:pPr lvl="1" marL="613080" indent="-275260" defTabSz="694944">
              <a:spcBef>
                <a:spcPts val="600"/>
              </a:spcBef>
              <a:defRPr sz="1824">
                <a:uFill>
                  <a:solidFill>
                    <a:srgbClr val="000000"/>
                  </a:solidFill>
                </a:uFill>
                <a:latin typeface="Calibri"/>
                <a:ea typeface="Calibri"/>
                <a:cs typeface="Calibri"/>
                <a:sym typeface="Calibri"/>
              </a:defRPr>
            </a:pPr>
            <a:r>
              <a:t>Do they count on rescue from the Federal Reserve?</a:t>
            </a:r>
          </a:p>
          <a:p>
            <a:pPr marL="275260" indent="-275260" defTabSz="694944">
              <a:spcBef>
                <a:spcPts val="600"/>
              </a:spcBef>
              <a:defRPr sz="1824">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60" defTabSz="694944">
              <a:spcBef>
                <a:spcPts val="600"/>
              </a:spcBef>
              <a:defRPr sz="1824">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60" defTabSz="694944">
              <a:spcBef>
                <a:spcPts val="600"/>
              </a:spcBef>
              <a:defRPr sz="1824">
                <a:uFill>
                  <a:solidFill>
                    <a:srgbClr val="000000"/>
                  </a:solidFill>
                </a:uFill>
                <a:latin typeface="Calibri"/>
                <a:ea typeface="Calibri"/>
                <a:cs typeface="Calibri"/>
                <a:sym typeface="Calibri"/>
              </a:defRPr>
            </a:pPr>
            <a:r>
              <a:t>And so call forth a general glut?</a:t>
            </a:r>
          </a:p>
          <a:p>
            <a:pPr marL="275260" indent="-275260" defTabSz="694944">
              <a:spcBef>
                <a:spcPts val="600"/>
              </a:spcBef>
              <a:defRPr sz="1824">
                <a:uFill>
                  <a:solidFill>
                    <a:srgbClr val="000000"/>
                  </a:solidFill>
                </a:uFill>
                <a:latin typeface="Calibri"/>
                <a:ea typeface="Calibri"/>
                <a:cs typeface="Calibri"/>
                <a:sym typeface="Calibri"/>
              </a:defRPr>
            </a:pPr>
            <a:r>
              <a:t>Lenders of “last resort”?</a:t>
            </a:r>
          </a:p>
        </p:txBody>
      </p:sp>
      <p:pic>
        <p:nvPicPr>
          <p:cNvPr id="475" name="bank_failures_in_the_1930s_-_Google_Search.png" descr="bank_failures_in_the_1930s_-_Google_Search.png"/>
          <p:cNvPicPr>
            <a:picLocks noChangeAspect="0"/>
          </p:cNvPicPr>
          <p:nvPr/>
        </p:nvPicPr>
        <p:blipFill>
          <a:blip r:embed="rId2">
            <a:extLst/>
          </a:blip>
          <a:stretch>
            <a:fillRect/>
          </a:stretch>
        </p:blipFill>
        <p:spPr>
          <a:xfrm>
            <a:off x="4269812" y="1023139"/>
            <a:ext cx="4415778" cy="5244064"/>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478"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